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79" r:id="rId4"/>
    <p:sldId id="268" r:id="rId5"/>
    <p:sldId id="271" r:id="rId6"/>
    <p:sldId id="275" r:id="rId7"/>
    <p:sldId id="261" r:id="rId8"/>
    <p:sldId id="272" r:id="rId9"/>
    <p:sldId id="273" r:id="rId10"/>
    <p:sldId id="274" r:id="rId11"/>
    <p:sldId id="276" r:id="rId12"/>
    <p:sldId id="260" r:id="rId13"/>
    <p:sldId id="269" r:id="rId14"/>
    <p:sldId id="277" r:id="rId15"/>
    <p:sldId id="262" r:id="rId16"/>
    <p:sldId id="278" r:id="rId17"/>
    <p:sldId id="266" r:id="rId18"/>
    <p:sldId id="264" r:id="rId19"/>
    <p:sldId id="263" r:id="rId20"/>
  </p:sldIdLst>
  <p:sldSz cx="9144000" cy="6858000" type="screen4x3"/>
  <p:notesSz cx="7099300" cy="10234613"/>
  <p:custDataLst>
    <p:tags r:id="rId2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86" autoAdjust="0"/>
  </p:normalViewPr>
  <p:slideViewPr>
    <p:cSldViewPr>
      <p:cViewPr varScale="1">
        <p:scale>
          <a:sx n="74" d="100"/>
          <a:sy n="74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516AA54-9245-4F1E-8B79-8D0760A40D0D}" type="datetimeFigureOut">
              <a:rPr lang="it-IT" smtClean="0"/>
              <a:pPr/>
              <a:t>26/03/2015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AC6FEB-FBC9-4CB0-B628-33476E9D169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Logo CerCo.TIF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4000" y="360000"/>
            <a:ext cx="1080000" cy="7195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5" name="Immagine 4" descr="Logo CerCo.TIF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4000" y="360000"/>
            <a:ext cx="1080000" cy="7195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A5B66D-1B8B-4570-8F85-A196E22A6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795lab.it/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en795lab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acciata-s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60000"/>
            <a:ext cx="5400002" cy="360000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304000" y="4929198"/>
            <a:ext cx="6480048" cy="1500198"/>
          </a:xfrm>
          <a:prstGeom prst="rect">
            <a:avLst/>
          </a:prstGeom>
        </p:spPr>
        <p:txBody>
          <a:bodyPr vert="horz" lIns="45720" rIns="4572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CER.CO.SAS</a:t>
            </a:r>
            <a:r>
              <a:rPr kumimoji="0" lang="it-IT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TESTING DEPARTMENT</a:t>
            </a:r>
            <a:endParaRPr kumimoji="0" lang="it-IT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 descr="Logo CerC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0000" y="3214686"/>
            <a:ext cx="2573543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DSC00012.JPG"/>
          <p:cNvPicPr>
            <a:picLocks noChangeAspect="1"/>
          </p:cNvPicPr>
          <p:nvPr/>
        </p:nvPicPr>
        <p:blipFill>
          <a:blip r:embed="rId2" cstate="print"/>
          <a:srcRect b="27709"/>
          <a:stretch>
            <a:fillRect/>
          </a:stretch>
        </p:blipFill>
        <p:spPr>
          <a:xfrm>
            <a:off x="1083600" y="1357200"/>
            <a:ext cx="6976800" cy="3643436"/>
          </a:xfrm>
          <a:prstGeom prst="rect">
            <a:avLst/>
          </a:prstGeom>
        </p:spPr>
      </p:pic>
      <p:pic>
        <p:nvPicPr>
          <p:cNvPr id="5" name="Immagine 4" descr="Telaio Tiff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786322"/>
            <a:ext cx="2175786" cy="18907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Chassis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57200" y="5143512"/>
            <a:ext cx="6257940" cy="11144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it-IT" sz="2800" dirty="0" err="1" smtClean="0"/>
              <a:t>It</a:t>
            </a:r>
            <a:r>
              <a:rPr lang="it-IT" sz="2800" dirty="0" smtClean="0"/>
              <a:t> can </a:t>
            </a:r>
            <a:r>
              <a:rPr lang="it-IT" sz="2800" dirty="0" err="1" smtClean="0"/>
              <a:t>accept</a:t>
            </a:r>
            <a:r>
              <a:rPr lang="it-IT" sz="2800" dirty="0" smtClean="0"/>
              <a:t> </a:t>
            </a:r>
            <a:r>
              <a:rPr lang="it-IT" sz="2800" dirty="0" err="1" smtClean="0"/>
              <a:t>anchor</a:t>
            </a:r>
            <a:r>
              <a:rPr lang="it-IT" sz="2800" dirty="0" smtClean="0"/>
              <a:t> </a:t>
            </a:r>
            <a:r>
              <a:rPr lang="it-IT" sz="2800" dirty="0" err="1" smtClean="0"/>
              <a:t>devices</a:t>
            </a:r>
            <a:r>
              <a:rPr lang="it-IT" sz="2800" dirty="0" smtClean="0"/>
              <a:t> </a:t>
            </a:r>
            <a:r>
              <a:rPr lang="it-IT" sz="2800" dirty="0" err="1" smtClean="0"/>
              <a:t>instal-led</a:t>
            </a:r>
            <a:r>
              <a:rPr lang="it-IT" sz="2800" dirty="0" smtClean="0"/>
              <a:t> on </a:t>
            </a:r>
            <a:r>
              <a:rPr lang="it-IT" sz="2800" dirty="0" err="1" smtClean="0"/>
              <a:t>panels</a:t>
            </a:r>
            <a:r>
              <a:rPr lang="it-IT" sz="2800" dirty="0" smtClean="0"/>
              <a:t> up </a:t>
            </a:r>
            <a:r>
              <a:rPr lang="it-IT" sz="2800" dirty="0" err="1" smtClean="0"/>
              <a:t>to</a:t>
            </a:r>
            <a:r>
              <a:rPr lang="it-IT" sz="2800" dirty="0" smtClean="0"/>
              <a:t> 1440x2500 mm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test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apparatus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5" name="Immagine 4" descr="DSC0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000" y="1357200"/>
            <a:ext cx="6720000" cy="504000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806132" y="5929330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Picture </a:t>
            </a:r>
            <a:r>
              <a:rPr lang="it-IT" dirty="0" err="1" smtClean="0"/>
              <a:t>taken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on site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00102.JPG"/>
          <p:cNvPicPr>
            <a:picLocks noChangeAspect="1"/>
          </p:cNvPicPr>
          <p:nvPr/>
        </p:nvPicPr>
        <p:blipFill>
          <a:blip r:embed="rId2" cstate="print">
            <a:lum bright="-50000" contrast="-80000"/>
          </a:blip>
          <a:stretch>
            <a:fillRect/>
          </a:stretch>
        </p:blipFill>
        <p:spPr>
          <a:xfrm>
            <a:off x="1212000" y="1357200"/>
            <a:ext cx="6720000" cy="504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test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apparatus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800" dirty="0" err="1" smtClean="0"/>
              <a:t>Hi-Speed</a:t>
            </a:r>
            <a:r>
              <a:rPr lang="it-IT" sz="1800" dirty="0" smtClean="0"/>
              <a:t> DAC </a:t>
            </a:r>
            <a:r>
              <a:rPr lang="it-IT" sz="1800" dirty="0" err="1" smtClean="0"/>
              <a:t>board</a:t>
            </a:r>
            <a:endParaRPr lang="it-IT" sz="1800" dirty="0" smtClean="0"/>
          </a:p>
          <a:p>
            <a:pPr algn="just">
              <a:spcBef>
                <a:spcPts val="1800"/>
              </a:spcBef>
            </a:pPr>
            <a:r>
              <a:rPr lang="it-IT" sz="1800" dirty="0" err="1" smtClean="0"/>
              <a:t>Several</a:t>
            </a:r>
            <a:r>
              <a:rPr lang="it-IT" sz="1800" dirty="0" smtClean="0"/>
              <a:t> </a:t>
            </a:r>
            <a:r>
              <a:rPr lang="it-IT" sz="1800" dirty="0" err="1" smtClean="0"/>
              <a:t>load</a:t>
            </a:r>
            <a:r>
              <a:rPr lang="it-IT" sz="1800" dirty="0" smtClean="0"/>
              <a:t> </a:t>
            </a:r>
            <a:r>
              <a:rPr lang="it-IT" sz="1800" dirty="0" err="1" smtClean="0"/>
              <a:t>cells</a:t>
            </a:r>
            <a:r>
              <a:rPr lang="it-IT" sz="1800" dirty="0" smtClean="0"/>
              <a:t> 60 </a:t>
            </a:r>
            <a:r>
              <a:rPr lang="it-IT" sz="1800" dirty="0" err="1" smtClean="0"/>
              <a:t>kN</a:t>
            </a:r>
            <a:r>
              <a:rPr lang="it-IT" sz="1800" dirty="0" smtClean="0"/>
              <a:t>, 30 </a:t>
            </a:r>
            <a:r>
              <a:rPr lang="it-IT" sz="1800" dirty="0" err="1" smtClean="0"/>
              <a:t>kN</a:t>
            </a:r>
            <a:r>
              <a:rPr lang="it-IT" sz="1800" dirty="0" smtClean="0"/>
              <a:t>, 20 </a:t>
            </a:r>
            <a:r>
              <a:rPr lang="it-IT" sz="1800" dirty="0" err="1" smtClean="0"/>
              <a:t>kN</a:t>
            </a:r>
            <a:r>
              <a:rPr lang="it-IT" sz="1800" dirty="0" smtClean="0"/>
              <a:t>, 5 </a:t>
            </a:r>
            <a:r>
              <a:rPr lang="it-IT" sz="1800" dirty="0" err="1" smtClean="0"/>
              <a:t>kN</a:t>
            </a:r>
            <a:r>
              <a:rPr lang="it-IT" sz="1800" dirty="0" smtClean="0"/>
              <a:t> (</a:t>
            </a:r>
            <a:r>
              <a:rPr lang="it-IT" sz="1800" dirty="0" err="1" smtClean="0"/>
              <a:t>class</a:t>
            </a:r>
            <a:r>
              <a:rPr lang="it-IT" sz="1800" dirty="0" smtClean="0"/>
              <a:t> 1 or 0.5 </a:t>
            </a:r>
            <a:r>
              <a:rPr lang="it-IT" sz="1800" dirty="0" err="1" smtClean="0"/>
              <a:t>according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ISO 263) and </a:t>
            </a:r>
            <a:r>
              <a:rPr lang="it-IT" sz="1800" dirty="0" err="1" smtClean="0"/>
              <a:t>others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come</a:t>
            </a:r>
          </a:p>
          <a:p>
            <a:pPr algn="just">
              <a:spcBef>
                <a:spcPts val="1800"/>
              </a:spcBef>
            </a:pPr>
            <a:r>
              <a:rPr lang="it-IT" sz="1800" dirty="0" err="1" smtClean="0"/>
              <a:t>Hi-speed</a:t>
            </a:r>
            <a:r>
              <a:rPr lang="it-IT" sz="1800" dirty="0" smtClean="0"/>
              <a:t> long </a:t>
            </a:r>
            <a:r>
              <a:rPr lang="it-IT" sz="1800" dirty="0" err="1" smtClean="0"/>
              <a:t>displacement</a:t>
            </a:r>
            <a:r>
              <a:rPr lang="it-IT" sz="1800" dirty="0" smtClean="0"/>
              <a:t> </a:t>
            </a:r>
            <a:r>
              <a:rPr lang="it-IT" sz="1800" dirty="0" err="1" smtClean="0"/>
              <a:t>transducers</a:t>
            </a:r>
            <a:r>
              <a:rPr lang="it-IT" sz="1800" dirty="0" smtClean="0"/>
              <a:t> (Micro</a:t>
            </a:r>
            <a:r>
              <a:rPr lang="el-GR" sz="1800" dirty="0" smtClean="0"/>
              <a:t>ε</a:t>
            </a:r>
            <a:r>
              <a:rPr lang="it-IT" sz="1800" dirty="0" smtClean="0"/>
              <a:t>, </a:t>
            </a:r>
            <a:r>
              <a:rPr lang="it-IT" sz="1800" dirty="0" err="1" smtClean="0"/>
              <a:t>Waycon</a:t>
            </a:r>
            <a:r>
              <a:rPr lang="it-IT" sz="1800" dirty="0" smtClean="0"/>
              <a:t>)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resolution</a:t>
            </a:r>
            <a:r>
              <a:rPr lang="it-IT" sz="1800" dirty="0" smtClean="0"/>
              <a:t> &lt; 1 mm</a:t>
            </a:r>
          </a:p>
          <a:p>
            <a:pPr algn="just">
              <a:spcBef>
                <a:spcPts val="1800"/>
              </a:spcBef>
            </a:pPr>
            <a:r>
              <a:rPr lang="it-IT" sz="1800" dirty="0" err="1" smtClean="0"/>
              <a:t>Several</a:t>
            </a:r>
            <a:r>
              <a:rPr lang="it-IT" sz="1800" dirty="0" smtClean="0"/>
              <a:t> short </a:t>
            </a:r>
            <a:r>
              <a:rPr lang="it-IT" sz="1800" dirty="0" err="1" smtClean="0"/>
              <a:t>displacement</a:t>
            </a:r>
            <a:r>
              <a:rPr lang="it-IT" sz="1800" dirty="0" smtClean="0"/>
              <a:t> </a:t>
            </a:r>
            <a:r>
              <a:rPr lang="it-IT" sz="1800" dirty="0" err="1" smtClean="0"/>
              <a:t>transducers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resolution</a:t>
            </a:r>
            <a:r>
              <a:rPr lang="it-IT" sz="1800" dirty="0" smtClean="0"/>
              <a:t> 0.01 mm</a:t>
            </a:r>
          </a:p>
          <a:p>
            <a:pPr algn="just">
              <a:spcBef>
                <a:spcPts val="1800"/>
              </a:spcBef>
            </a:pPr>
            <a:r>
              <a:rPr lang="it-IT" sz="1800" dirty="0" smtClean="0"/>
              <a:t>Test </a:t>
            </a:r>
            <a:r>
              <a:rPr lang="it-IT" sz="1800" dirty="0" err="1" smtClean="0"/>
              <a:t>lanyards</a:t>
            </a:r>
            <a:r>
              <a:rPr lang="it-IT" sz="1800" dirty="0" smtClean="0"/>
              <a:t> </a:t>
            </a:r>
            <a:r>
              <a:rPr lang="it-IT" sz="1800" dirty="0" err="1" smtClean="0"/>
              <a:t>Skylotec</a:t>
            </a:r>
            <a:r>
              <a:rPr lang="it-IT" sz="1800" dirty="0" smtClean="0"/>
              <a:t> </a:t>
            </a:r>
            <a:r>
              <a:rPr lang="it-IT" sz="1800" dirty="0" err="1" smtClean="0"/>
              <a:t>X-Trem</a:t>
            </a:r>
            <a:r>
              <a:rPr lang="it-IT" sz="1800" dirty="0" smtClean="0"/>
              <a:t> (EN 892 9.0 </a:t>
            </a:r>
            <a:r>
              <a:rPr lang="it-IT" sz="1800" dirty="0" err="1" smtClean="0"/>
              <a:t>kN</a:t>
            </a:r>
            <a:r>
              <a:rPr lang="it-IT" sz="1800" dirty="0" smtClean="0"/>
              <a:t>)</a:t>
            </a:r>
          </a:p>
          <a:p>
            <a:pPr algn="just">
              <a:spcBef>
                <a:spcPts val="1800"/>
              </a:spcBef>
            </a:pPr>
            <a:r>
              <a:rPr lang="it-IT" sz="1800" dirty="0" smtClean="0"/>
              <a:t>Test </a:t>
            </a:r>
            <a:r>
              <a:rPr lang="it-IT" sz="1800" dirty="0" err="1" smtClean="0"/>
              <a:t>masses</a:t>
            </a:r>
            <a:r>
              <a:rPr lang="it-IT" sz="1800" dirty="0" smtClean="0"/>
              <a:t> 200 kg, 100 kg (EN 364), 102 kg</a:t>
            </a:r>
          </a:p>
          <a:p>
            <a:pPr algn="just">
              <a:spcBef>
                <a:spcPts val="1800"/>
              </a:spcBef>
            </a:pPr>
            <a:r>
              <a:rPr lang="it-IT" sz="1800" dirty="0" err="1" smtClean="0"/>
              <a:t>Electronically</a:t>
            </a:r>
            <a:r>
              <a:rPr lang="it-IT" sz="1800" dirty="0" smtClean="0"/>
              <a:t> </a:t>
            </a:r>
            <a:r>
              <a:rPr lang="it-IT" sz="1800" dirty="0" err="1" smtClean="0"/>
              <a:t>controlled</a:t>
            </a:r>
            <a:r>
              <a:rPr lang="it-IT" sz="1800" dirty="0" smtClean="0"/>
              <a:t> </a:t>
            </a:r>
            <a:r>
              <a:rPr lang="it-IT" sz="1800" dirty="0" err="1" smtClean="0"/>
              <a:t>quick</a:t>
            </a:r>
            <a:r>
              <a:rPr lang="it-IT" sz="1800" dirty="0" smtClean="0"/>
              <a:t> </a:t>
            </a:r>
            <a:r>
              <a:rPr lang="it-IT" sz="1800" dirty="0" err="1" smtClean="0"/>
              <a:t>release</a:t>
            </a:r>
            <a:r>
              <a:rPr lang="it-IT" sz="1800" dirty="0" smtClean="0"/>
              <a:t> </a:t>
            </a:r>
            <a:r>
              <a:rPr lang="it-IT" sz="1800" dirty="0" err="1" smtClean="0"/>
              <a:t>device</a:t>
            </a:r>
            <a:endParaRPr lang="it-IT" sz="18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DAC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board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5" name="Immagine 4" descr="Grafico Tiff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92" y="1357200"/>
            <a:ext cx="7665816" cy="5040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rafico Tiff.TIF"/>
          <p:cNvPicPr>
            <a:picLocks noChangeAspect="1"/>
          </p:cNvPicPr>
          <p:nvPr/>
        </p:nvPicPr>
        <p:blipFill>
          <a:blip r:embed="rId2">
            <a:lum bright="-50000" contrast="-80000"/>
          </a:blip>
          <a:stretch>
            <a:fillRect/>
          </a:stretch>
        </p:blipFill>
        <p:spPr>
          <a:xfrm>
            <a:off x="739092" y="1357200"/>
            <a:ext cx="7665816" cy="504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DAC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board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it-IT" sz="1800" dirty="0" err="1" smtClean="0"/>
              <a:t>Hi-Speed</a:t>
            </a:r>
            <a:r>
              <a:rPr lang="it-IT" sz="1800" dirty="0" smtClean="0"/>
              <a:t> </a:t>
            </a:r>
            <a:r>
              <a:rPr lang="it-IT" sz="1800" dirty="0" err="1" smtClean="0"/>
              <a:t>Eagle</a:t>
            </a:r>
            <a:r>
              <a:rPr lang="it-IT" sz="1800" dirty="0" smtClean="0"/>
              <a:t> PCI 703 (400 </a:t>
            </a:r>
            <a:r>
              <a:rPr lang="it-IT" sz="1800" dirty="0" err="1" smtClean="0"/>
              <a:t>ks</a:t>
            </a:r>
            <a:r>
              <a:rPr lang="it-IT" sz="1800" dirty="0" smtClean="0"/>
              <a:t>/s </a:t>
            </a:r>
            <a:r>
              <a:rPr lang="it-IT" sz="1800" dirty="0" err="1" smtClean="0"/>
              <a:t>multiplexed</a:t>
            </a:r>
            <a:r>
              <a:rPr lang="it-IT" sz="1800" dirty="0" smtClean="0"/>
              <a:t>) </a:t>
            </a:r>
            <a:r>
              <a:rPr lang="it-IT" sz="1800" dirty="0" err="1" smtClean="0"/>
              <a:t>with</a:t>
            </a:r>
            <a:r>
              <a:rPr lang="it-IT" sz="1800" dirty="0" smtClean="0"/>
              <a:t> 16 </a:t>
            </a:r>
            <a:r>
              <a:rPr lang="it-IT" sz="1800" dirty="0" err="1" smtClean="0"/>
              <a:t>channels</a:t>
            </a:r>
            <a:r>
              <a:rPr lang="it-IT" sz="1800" dirty="0" smtClean="0"/>
              <a:t> and a 14 </a:t>
            </a:r>
            <a:r>
              <a:rPr lang="it-IT" sz="1800" dirty="0" err="1" smtClean="0"/>
              <a:t>bits</a:t>
            </a:r>
            <a:r>
              <a:rPr lang="it-IT" sz="1800" dirty="0" smtClean="0"/>
              <a:t> A/D </a:t>
            </a:r>
            <a:r>
              <a:rPr lang="it-IT" sz="1800" dirty="0" err="1" smtClean="0"/>
              <a:t>converter</a:t>
            </a:r>
            <a:endParaRPr lang="it-IT" sz="1800" dirty="0" smtClean="0"/>
          </a:p>
          <a:p>
            <a:pPr algn="just">
              <a:spcBef>
                <a:spcPts val="2400"/>
              </a:spcBef>
            </a:pPr>
            <a:r>
              <a:rPr lang="it-IT" sz="1800" dirty="0" smtClean="0"/>
              <a:t>4 </a:t>
            </a:r>
            <a:r>
              <a:rPr lang="it-IT" sz="1800" dirty="0" err="1" smtClean="0"/>
              <a:t>channels</a:t>
            </a:r>
            <a:r>
              <a:rPr lang="it-IT" sz="1800" dirty="0" smtClean="0"/>
              <a:t> </a:t>
            </a:r>
            <a:r>
              <a:rPr lang="it-IT" sz="1800" dirty="0" err="1" smtClean="0"/>
              <a:t>dedicated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load</a:t>
            </a:r>
            <a:r>
              <a:rPr lang="it-IT" sz="1800" dirty="0" smtClean="0"/>
              <a:t> </a:t>
            </a:r>
            <a:r>
              <a:rPr lang="it-IT" sz="1800" dirty="0" err="1" smtClean="0"/>
              <a:t>cells</a:t>
            </a:r>
            <a:endParaRPr lang="it-IT" sz="1800" dirty="0" smtClean="0"/>
          </a:p>
          <a:p>
            <a:pPr algn="just">
              <a:spcBef>
                <a:spcPts val="2400"/>
              </a:spcBef>
            </a:pPr>
            <a:r>
              <a:rPr lang="it-IT" sz="1800" dirty="0" smtClean="0"/>
              <a:t>12 </a:t>
            </a:r>
            <a:r>
              <a:rPr lang="it-IT" sz="1800" dirty="0" err="1" smtClean="0"/>
              <a:t>channels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direct</a:t>
            </a:r>
            <a:r>
              <a:rPr lang="it-IT" sz="1800" dirty="0" smtClean="0"/>
              <a:t> </a:t>
            </a:r>
            <a:r>
              <a:rPr lang="it-IT" sz="1800" dirty="0" err="1" smtClean="0"/>
              <a:t>reading</a:t>
            </a:r>
            <a:r>
              <a:rPr lang="it-IT" sz="1800" dirty="0" smtClean="0"/>
              <a:t> (-10/+10V)</a:t>
            </a:r>
          </a:p>
          <a:p>
            <a:pPr algn="just">
              <a:spcBef>
                <a:spcPts val="2400"/>
              </a:spcBef>
            </a:pPr>
            <a:r>
              <a:rPr lang="it-IT" sz="1800" dirty="0" smtClean="0"/>
              <a:t>Up </a:t>
            </a:r>
            <a:r>
              <a:rPr lang="it-IT" sz="1800" dirty="0" err="1" smtClean="0"/>
              <a:t>to</a:t>
            </a:r>
            <a:r>
              <a:rPr lang="it-IT" sz="1800" dirty="0" smtClean="0"/>
              <a:t> 16 </a:t>
            </a:r>
            <a:r>
              <a:rPr lang="it-IT" sz="1800" dirty="0" err="1" smtClean="0"/>
              <a:t>channels</a:t>
            </a:r>
            <a:r>
              <a:rPr lang="it-IT" sz="1800" dirty="0" smtClean="0"/>
              <a:t> </a:t>
            </a:r>
            <a:r>
              <a:rPr lang="it-IT" sz="1800" dirty="0" err="1" smtClean="0"/>
              <a:t>recordable</a:t>
            </a:r>
            <a:r>
              <a:rPr lang="it-IT" sz="1800" dirty="0" smtClean="0"/>
              <a:t> </a:t>
            </a:r>
            <a:r>
              <a:rPr lang="it-IT" sz="1800" dirty="0" err="1" smtClean="0"/>
              <a:t>contemporarily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speed</a:t>
            </a:r>
            <a:r>
              <a:rPr lang="it-IT" sz="1800" dirty="0" smtClean="0"/>
              <a:t> up </a:t>
            </a:r>
            <a:r>
              <a:rPr lang="it-IT" sz="1800" dirty="0" err="1" smtClean="0"/>
              <a:t>to</a:t>
            </a:r>
            <a:r>
              <a:rPr lang="it-IT" sz="1800" dirty="0" smtClean="0"/>
              <a:t> more </a:t>
            </a:r>
            <a:r>
              <a:rPr lang="it-IT" sz="1800" dirty="0" err="1" smtClean="0"/>
              <a:t>than</a:t>
            </a:r>
            <a:r>
              <a:rPr lang="it-IT" sz="1800" dirty="0" smtClean="0"/>
              <a:t> 10 kHz per </a:t>
            </a:r>
            <a:r>
              <a:rPr lang="it-IT" sz="1800" dirty="0" err="1" smtClean="0"/>
              <a:t>channel</a:t>
            </a:r>
            <a:endParaRPr lang="it-IT" sz="1800" dirty="0" smtClean="0"/>
          </a:p>
          <a:p>
            <a:pPr algn="just">
              <a:spcBef>
                <a:spcPts val="2400"/>
              </a:spcBef>
            </a:pPr>
            <a:r>
              <a:rPr lang="it-IT" sz="1800" b="1" dirty="0" err="1" smtClean="0"/>
              <a:t>Filters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implemented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for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Hi-Speed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according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to</a:t>
            </a:r>
            <a:r>
              <a:rPr lang="it-IT" sz="1800" b="1" dirty="0" smtClean="0"/>
              <a:t> EN 364 and CNB/P/11.024 </a:t>
            </a:r>
            <a:r>
              <a:rPr lang="it-IT" sz="1800" b="1" dirty="0" err="1" smtClean="0"/>
              <a:t>rev</a:t>
            </a:r>
            <a:r>
              <a:rPr lang="it-IT" sz="1800" b="1" dirty="0" smtClean="0"/>
              <a:t>. 03 (</a:t>
            </a:r>
            <a:r>
              <a:rPr lang="it-IT" sz="1800" b="1" dirty="0" err="1" smtClean="0"/>
              <a:t>for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industry</a:t>
            </a:r>
            <a:r>
              <a:rPr lang="it-IT" sz="1800" b="1" dirty="0" smtClean="0"/>
              <a:t>) and EN 892/ISO 6847 (</a:t>
            </a:r>
            <a:r>
              <a:rPr lang="it-IT" sz="1800" b="1" dirty="0" err="1" smtClean="0"/>
              <a:t>for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mountaneering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equipment</a:t>
            </a:r>
            <a:r>
              <a:rPr lang="it-IT" sz="1800" b="1" dirty="0" smtClean="0"/>
              <a:t>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Other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 test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apparatus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5" name="Immagine 4" descr="Copia di DSC_0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000" y="1357200"/>
            <a:ext cx="3780000" cy="5040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pia di DSC_0149.JPG"/>
          <p:cNvPicPr>
            <a:picLocks noChangeAspect="1"/>
          </p:cNvPicPr>
          <p:nvPr/>
        </p:nvPicPr>
        <p:blipFill>
          <a:blip r:embed="rId2" cstate="print">
            <a:lum bright="-50000" contrast="-80000"/>
          </a:blip>
          <a:stretch>
            <a:fillRect/>
          </a:stretch>
        </p:blipFill>
        <p:spPr>
          <a:xfrm>
            <a:off x="2682000" y="1357200"/>
            <a:ext cx="3780000" cy="504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Other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 test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apparatus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800" b="1" dirty="0" smtClean="0"/>
              <a:t>Ultra freezer </a:t>
            </a:r>
            <a:r>
              <a:rPr lang="it-IT" sz="1800" b="1" dirty="0" err="1" smtClean="0"/>
              <a:t>for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thermal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conditioning</a:t>
            </a:r>
            <a:r>
              <a:rPr lang="it-IT" sz="1800" b="1" dirty="0" smtClean="0"/>
              <a:t> down </a:t>
            </a:r>
            <a:r>
              <a:rPr lang="it-IT" sz="1800" b="1" dirty="0" err="1" smtClean="0"/>
              <a:t>to</a:t>
            </a:r>
            <a:r>
              <a:rPr lang="it-IT" sz="1800" b="1" dirty="0" smtClean="0"/>
              <a:t> -45°C (</a:t>
            </a:r>
            <a:r>
              <a:rPr lang="it-IT" sz="1800" b="1" dirty="0" err="1" smtClean="0"/>
              <a:t>testing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against</a:t>
            </a:r>
            <a:r>
              <a:rPr lang="it-IT" sz="1800" b="1" dirty="0" smtClean="0"/>
              <a:t> EN 354, EN 353-1 at -30°C)</a:t>
            </a:r>
          </a:p>
          <a:p>
            <a:pPr algn="just">
              <a:spcBef>
                <a:spcPts val="3000"/>
              </a:spcBef>
            </a:pPr>
            <a:r>
              <a:rPr lang="it-IT" sz="1800" dirty="0" smtClean="0"/>
              <a:t>Torso </a:t>
            </a:r>
            <a:r>
              <a:rPr lang="it-IT" sz="1800" dirty="0" err="1" smtClean="0"/>
              <a:t>dummy</a:t>
            </a:r>
            <a:r>
              <a:rPr lang="it-IT" sz="1800" dirty="0" smtClean="0"/>
              <a:t> (EN 364)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variable</a:t>
            </a:r>
            <a:r>
              <a:rPr lang="it-IT" sz="1800" dirty="0" smtClean="0"/>
              <a:t> mass </a:t>
            </a:r>
            <a:r>
              <a:rPr lang="it-IT" sz="1800" dirty="0" err="1" smtClean="0"/>
              <a:t>from</a:t>
            </a:r>
            <a:r>
              <a:rPr lang="it-IT" sz="1800" dirty="0" smtClean="0"/>
              <a:t> 100 kg </a:t>
            </a:r>
            <a:r>
              <a:rPr lang="it-IT" sz="1800" dirty="0" err="1" smtClean="0"/>
              <a:t>to</a:t>
            </a:r>
            <a:r>
              <a:rPr lang="it-IT" sz="1800" dirty="0" smtClean="0"/>
              <a:t> 150 kg (</a:t>
            </a:r>
            <a:r>
              <a:rPr lang="it-IT" sz="1800" dirty="0" err="1" smtClean="0"/>
              <a:t>actually</a:t>
            </a:r>
            <a:r>
              <a:rPr lang="it-IT" sz="1800" dirty="0" smtClean="0"/>
              <a:t> </a:t>
            </a:r>
            <a:r>
              <a:rPr lang="it-IT" sz="1800" dirty="0" err="1" smtClean="0"/>
              <a:t>static</a:t>
            </a:r>
            <a:r>
              <a:rPr lang="it-IT" sz="1800" dirty="0" smtClean="0"/>
              <a:t> </a:t>
            </a:r>
            <a:r>
              <a:rPr lang="it-IT" sz="1800" dirty="0" err="1" smtClean="0"/>
              <a:t>tests</a:t>
            </a:r>
            <a:r>
              <a:rPr lang="it-IT" sz="1800" dirty="0" smtClean="0"/>
              <a:t> ONLY)</a:t>
            </a:r>
          </a:p>
          <a:p>
            <a:pPr algn="just">
              <a:spcBef>
                <a:spcPts val="3000"/>
              </a:spcBef>
            </a:pPr>
            <a:r>
              <a:rPr lang="it-IT" sz="1800" dirty="0" smtClean="0"/>
              <a:t>Test </a:t>
            </a:r>
            <a:r>
              <a:rPr lang="it-IT" sz="1800" dirty="0" err="1" smtClean="0"/>
              <a:t>cylinders</a:t>
            </a:r>
            <a:r>
              <a:rPr lang="it-IT" sz="1800" dirty="0" smtClean="0"/>
              <a:t> </a:t>
            </a:r>
            <a:r>
              <a:rPr lang="it-IT" sz="1800" dirty="0" err="1" smtClean="0"/>
              <a:t>diameter</a:t>
            </a:r>
            <a:r>
              <a:rPr lang="it-IT" sz="1800" dirty="0" smtClean="0"/>
              <a:t> 250 mm and 350 mm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static</a:t>
            </a:r>
            <a:r>
              <a:rPr lang="it-IT" sz="1800" dirty="0" smtClean="0"/>
              <a:t> </a:t>
            </a:r>
            <a:r>
              <a:rPr lang="it-IT" sz="1800" dirty="0" err="1" smtClean="0"/>
              <a:t>testing</a:t>
            </a:r>
            <a:r>
              <a:rPr lang="it-IT" sz="1800" dirty="0" smtClean="0"/>
              <a:t> </a:t>
            </a:r>
            <a:r>
              <a:rPr lang="it-IT" sz="1800" dirty="0" err="1" smtClean="0"/>
              <a:t>against</a:t>
            </a:r>
            <a:r>
              <a:rPr lang="it-IT" sz="1800" dirty="0" smtClean="0"/>
              <a:t> EN 358</a:t>
            </a:r>
          </a:p>
          <a:p>
            <a:pPr algn="just">
              <a:spcBef>
                <a:spcPts val="3000"/>
              </a:spcBef>
            </a:pPr>
            <a:r>
              <a:rPr lang="it-IT" sz="1800" dirty="0" err="1" smtClean="0"/>
              <a:t>Others</a:t>
            </a:r>
            <a:endParaRPr lang="it-IT" sz="18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Tests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performed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EN 795:2012 </a:t>
            </a:r>
            <a:r>
              <a:rPr lang="it-IT" sz="1800" dirty="0" err="1" smtClean="0"/>
              <a:t>type</a:t>
            </a:r>
            <a:r>
              <a:rPr lang="it-IT" sz="1800" dirty="0" smtClean="0"/>
              <a:t> A, B, C, D (no </a:t>
            </a:r>
            <a:r>
              <a:rPr lang="it-IT" sz="1800" dirty="0" err="1" smtClean="0"/>
              <a:t>corrosion</a:t>
            </a:r>
            <a:r>
              <a:rPr lang="it-IT" sz="1800" dirty="0" smtClean="0"/>
              <a:t> test)</a:t>
            </a:r>
          </a:p>
          <a:p>
            <a:r>
              <a:rPr lang="it-IT" sz="1800" dirty="0" smtClean="0"/>
              <a:t>CEN/TS 16415:2013 </a:t>
            </a:r>
            <a:r>
              <a:rPr lang="it-IT" sz="1800" dirty="0" err="1" smtClean="0"/>
              <a:t>type</a:t>
            </a:r>
            <a:r>
              <a:rPr lang="it-IT" sz="1800" dirty="0" smtClean="0"/>
              <a:t> A, B, C, D</a:t>
            </a:r>
          </a:p>
          <a:p>
            <a:r>
              <a:rPr lang="it-IT" sz="1800" dirty="0" smtClean="0"/>
              <a:t>EN 795:96+A1:00 </a:t>
            </a:r>
            <a:r>
              <a:rPr lang="it-IT" sz="1800" dirty="0" err="1" smtClean="0"/>
              <a:t>class</a:t>
            </a:r>
            <a:r>
              <a:rPr lang="it-IT" sz="1800" dirty="0" smtClean="0"/>
              <a:t> A, B, C, D</a:t>
            </a:r>
          </a:p>
          <a:p>
            <a:r>
              <a:rPr lang="it-IT" sz="1800" dirty="0" smtClean="0"/>
              <a:t>EN 517:2006</a:t>
            </a:r>
          </a:p>
          <a:p>
            <a:r>
              <a:rPr lang="it-IT" sz="1800" dirty="0" smtClean="0"/>
              <a:t>EN 12951:2004</a:t>
            </a:r>
          </a:p>
          <a:p>
            <a:r>
              <a:rPr lang="it-IT" sz="1800" dirty="0" smtClean="0"/>
              <a:t>EN 14122-3:2001+A1:2010</a:t>
            </a:r>
          </a:p>
          <a:p>
            <a:r>
              <a:rPr lang="it-IT" sz="1800" dirty="0" smtClean="0"/>
              <a:t>EN 358:1999 (</a:t>
            </a:r>
            <a:r>
              <a:rPr lang="it-IT" sz="1800" dirty="0" err="1" smtClean="0"/>
              <a:t>lanyards</a:t>
            </a:r>
            <a:r>
              <a:rPr lang="it-IT" sz="1800" dirty="0" smtClean="0"/>
              <a:t> full, </a:t>
            </a:r>
            <a:r>
              <a:rPr lang="it-IT" sz="1800" dirty="0" err="1" smtClean="0"/>
              <a:t>belts</a:t>
            </a:r>
            <a:r>
              <a:rPr lang="it-IT" sz="1800" dirty="0" smtClean="0"/>
              <a:t> </a:t>
            </a:r>
            <a:r>
              <a:rPr lang="it-IT" sz="1800" dirty="0" err="1" smtClean="0"/>
              <a:t>only</a:t>
            </a:r>
            <a:r>
              <a:rPr lang="it-IT" sz="1800" dirty="0" smtClean="0"/>
              <a:t> </a:t>
            </a:r>
            <a:r>
              <a:rPr lang="it-IT" sz="1800" dirty="0" err="1" smtClean="0"/>
              <a:t>static</a:t>
            </a:r>
            <a:r>
              <a:rPr lang="it-IT" sz="1800" dirty="0" smtClean="0"/>
              <a:t>)</a:t>
            </a:r>
          </a:p>
          <a:p>
            <a:r>
              <a:rPr lang="it-IT" sz="1800" dirty="0" smtClean="0"/>
              <a:t>EN 361:2002 (</a:t>
            </a:r>
            <a:r>
              <a:rPr lang="it-IT" sz="1800" dirty="0" err="1" smtClean="0"/>
              <a:t>only</a:t>
            </a:r>
            <a:r>
              <a:rPr lang="it-IT" sz="1800" dirty="0" smtClean="0"/>
              <a:t> </a:t>
            </a:r>
            <a:r>
              <a:rPr lang="it-IT" sz="1800" dirty="0" err="1" smtClean="0"/>
              <a:t>static</a:t>
            </a:r>
            <a:r>
              <a:rPr lang="it-IT" sz="1800" dirty="0" smtClean="0"/>
              <a:t>)</a:t>
            </a:r>
          </a:p>
          <a:p>
            <a:r>
              <a:rPr lang="it-IT" sz="1800" dirty="0" smtClean="0"/>
              <a:t>EN 353-2:2002 (no optional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)</a:t>
            </a:r>
          </a:p>
          <a:p>
            <a:r>
              <a:rPr lang="it-IT" sz="1800" dirty="0" smtClean="0"/>
              <a:t>EN 354:2010</a:t>
            </a:r>
          </a:p>
          <a:p>
            <a:r>
              <a:rPr lang="it-IT" sz="1800" dirty="0" smtClean="0"/>
              <a:t>EN 355:2002</a:t>
            </a:r>
          </a:p>
          <a:p>
            <a:r>
              <a:rPr lang="it-IT" sz="1800" dirty="0" smtClean="0"/>
              <a:t>EN 360:2002</a:t>
            </a:r>
          </a:p>
          <a:p>
            <a:r>
              <a:rPr lang="it-IT" sz="1800" dirty="0" err="1" smtClean="0"/>
              <a:t>Others</a:t>
            </a:r>
            <a:endParaRPr lang="it-IT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Tests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to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 come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800" dirty="0" smtClean="0"/>
              <a:t>EN 353-1:2014</a:t>
            </a:r>
          </a:p>
          <a:p>
            <a:pPr algn="just"/>
            <a:r>
              <a:rPr lang="it-IT" sz="1800" dirty="0" smtClean="0"/>
              <a:t>EN 361:2002 </a:t>
            </a:r>
            <a:r>
              <a:rPr lang="it-IT" sz="1800" dirty="0" err="1" smtClean="0"/>
              <a:t>Dynamic</a:t>
            </a:r>
            <a:r>
              <a:rPr lang="it-IT" sz="1800" dirty="0" smtClean="0"/>
              <a:t> </a:t>
            </a:r>
            <a:r>
              <a:rPr lang="it-IT" sz="1800" dirty="0" err="1" smtClean="0"/>
              <a:t>tests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dummy</a:t>
            </a:r>
            <a:r>
              <a:rPr lang="it-IT" sz="1800" dirty="0" smtClean="0"/>
              <a:t> up </a:t>
            </a:r>
            <a:r>
              <a:rPr lang="it-IT" sz="1800" dirty="0" err="1" smtClean="0"/>
              <a:t>to</a:t>
            </a:r>
            <a:r>
              <a:rPr lang="it-IT" sz="1800" dirty="0" smtClean="0"/>
              <a:t> 150 kg mass</a:t>
            </a:r>
          </a:p>
          <a:p>
            <a:pPr algn="just"/>
            <a:r>
              <a:rPr lang="it-IT" sz="1800" dirty="0" smtClean="0"/>
              <a:t>EN 358:1999 </a:t>
            </a:r>
            <a:r>
              <a:rPr lang="it-IT" sz="1800" dirty="0" err="1" smtClean="0"/>
              <a:t>Dynamic</a:t>
            </a:r>
            <a:r>
              <a:rPr lang="it-IT" sz="1800" dirty="0" smtClean="0"/>
              <a:t> </a:t>
            </a:r>
            <a:r>
              <a:rPr lang="it-IT" sz="1800" dirty="0" err="1" smtClean="0"/>
              <a:t>tests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dummy</a:t>
            </a:r>
            <a:r>
              <a:rPr lang="it-IT" sz="1800" dirty="0" smtClean="0"/>
              <a:t> up </a:t>
            </a:r>
            <a:r>
              <a:rPr lang="it-IT" sz="1800" dirty="0" err="1" smtClean="0"/>
              <a:t>to</a:t>
            </a:r>
            <a:r>
              <a:rPr lang="it-IT" sz="1800" dirty="0" smtClean="0"/>
              <a:t> 150 kg mass</a:t>
            </a:r>
          </a:p>
          <a:p>
            <a:pPr algn="just"/>
            <a:r>
              <a:rPr lang="it-IT" sz="1800" dirty="0" err="1" smtClean="0"/>
              <a:t>prEN</a:t>
            </a:r>
            <a:r>
              <a:rPr lang="it-IT" sz="1800" dirty="0" smtClean="0"/>
              <a:t> 358 </a:t>
            </a:r>
            <a:r>
              <a:rPr lang="it-IT" sz="1800" dirty="0" err="1" smtClean="0"/>
              <a:t>by</a:t>
            </a:r>
            <a:r>
              <a:rPr lang="it-IT" sz="1800" dirty="0" smtClean="0"/>
              <a:t> WG</a:t>
            </a:r>
          </a:p>
          <a:p>
            <a:pPr algn="just"/>
            <a:r>
              <a:rPr lang="it-IT" sz="1800" dirty="0" err="1" smtClean="0"/>
              <a:t>prEN</a:t>
            </a:r>
            <a:r>
              <a:rPr lang="it-IT" sz="1800" dirty="0" smtClean="0"/>
              <a:t> 360 </a:t>
            </a:r>
            <a:r>
              <a:rPr lang="it-IT" sz="1800" dirty="0" err="1" smtClean="0"/>
              <a:t>by</a:t>
            </a:r>
            <a:r>
              <a:rPr lang="it-IT" sz="1800" dirty="0" smtClean="0"/>
              <a:t> WG</a:t>
            </a:r>
          </a:p>
          <a:p>
            <a:pPr algn="just"/>
            <a:r>
              <a:rPr lang="it-IT" sz="1800" dirty="0" err="1" smtClean="0"/>
              <a:t>Mountaneering</a:t>
            </a:r>
            <a:r>
              <a:rPr lang="it-IT" sz="1800" dirty="0" smtClean="0"/>
              <a:t> </a:t>
            </a:r>
            <a:r>
              <a:rPr lang="it-IT" sz="1800" dirty="0" err="1" smtClean="0"/>
              <a:t>equipment</a:t>
            </a:r>
            <a:endParaRPr lang="it-IT" sz="1800" dirty="0" smtClean="0"/>
          </a:p>
          <a:p>
            <a:pPr algn="just"/>
            <a:r>
              <a:rPr lang="it-IT" sz="1800" dirty="0" err="1" smtClean="0"/>
              <a:t>Others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fields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diving</a:t>
            </a:r>
            <a:r>
              <a:rPr lang="it-IT" sz="1800" dirty="0" smtClean="0"/>
              <a:t> </a:t>
            </a:r>
            <a:r>
              <a:rPr lang="it-IT" sz="1800" dirty="0" err="1" smtClean="0"/>
              <a:t>equipment</a:t>
            </a:r>
            <a:r>
              <a:rPr lang="it-IT" sz="1800" dirty="0" smtClean="0"/>
              <a:t> and </a:t>
            </a:r>
            <a:r>
              <a:rPr lang="it-IT" sz="1800" dirty="0" err="1" smtClean="0"/>
              <a:t>respiratory</a:t>
            </a:r>
            <a:r>
              <a:rPr lang="it-IT" sz="1800" dirty="0" smtClean="0"/>
              <a:t> </a:t>
            </a:r>
            <a:r>
              <a:rPr lang="it-IT" sz="1800" dirty="0" err="1" smtClean="0"/>
              <a:t>protective</a:t>
            </a:r>
            <a:r>
              <a:rPr lang="it-IT" sz="1800" dirty="0" smtClean="0"/>
              <a:t> </a:t>
            </a:r>
            <a:r>
              <a:rPr lang="it-IT" sz="1800" dirty="0" err="1" smtClean="0"/>
              <a:t>devices</a:t>
            </a:r>
            <a:r>
              <a:rPr lang="it-IT" sz="1800" dirty="0" smtClean="0"/>
              <a:t> (high and medium </a:t>
            </a:r>
            <a:r>
              <a:rPr lang="it-IT" sz="1800" dirty="0" err="1" smtClean="0"/>
              <a:t>pressure</a:t>
            </a:r>
            <a:r>
              <a:rPr lang="it-IT" sz="1800" dirty="0" smtClean="0"/>
              <a:t> test </a:t>
            </a:r>
            <a:r>
              <a:rPr lang="it-IT" sz="1800" dirty="0" err="1" smtClean="0"/>
              <a:t>bench</a:t>
            </a:r>
            <a:r>
              <a:rPr lang="it-IT" sz="1800" dirty="0" smtClean="0"/>
              <a:t>)</a:t>
            </a:r>
          </a:p>
          <a:p>
            <a:pPr algn="just"/>
            <a:r>
              <a:rPr lang="it-IT" sz="1800" dirty="0" err="1" smtClean="0"/>
              <a:t>Others</a:t>
            </a:r>
            <a:r>
              <a:rPr lang="it-IT" sz="1800" dirty="0" smtClean="0"/>
              <a:t> in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fields</a:t>
            </a:r>
            <a:endParaRPr lang="it-IT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7290" y="2143116"/>
            <a:ext cx="6480048" cy="15001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CER.CO.SAS</a:t>
            </a:r>
            <a:r>
              <a:rPr lang="it-IT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TESTING DEPARTMENT</a:t>
            </a:r>
            <a:endParaRPr lang="it-IT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Immagine 6" descr="Logo CerC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0543" y="357190"/>
            <a:ext cx="2573543" cy="1714512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28596" y="3786190"/>
            <a:ext cx="8286808" cy="2286016"/>
          </a:xfrm>
          <a:prstGeom prst="rect">
            <a:avLst/>
          </a:prstGeom>
        </p:spPr>
        <p:txBody>
          <a:bodyPr vert="horz" lIns="45720" rIns="45720" anchor="t">
            <a:normAutofit fontScale="4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CER.CO.SAS</a:t>
            </a:r>
            <a:r>
              <a:rPr kumimoji="0" lang="it-IT" sz="4600" b="1" i="0" u="none" strike="noStrike" kern="1200" cap="none" spc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 Fabio </a:t>
            </a:r>
            <a:r>
              <a:rPr kumimoji="0" lang="it-IT" sz="4600" b="1" i="0" u="none" strike="noStrike" kern="1200" cap="none" spc="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Galimberti</a:t>
            </a:r>
            <a:r>
              <a:rPr kumimoji="0" lang="it-IT" sz="4600" b="1" i="0" u="none" strike="noStrike" kern="1200" cap="none" spc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600" b="1" i="0" u="none" strike="noStrike" kern="1200" cap="none" spc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600" b="1" i="0" u="none" strike="noStrike" kern="1200" cap="none" spc="0" normalizeH="0" baseline="0" noProof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TESTING 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Viale</a:t>
            </a:r>
            <a:r>
              <a:rPr kumimoji="0" lang="it-IT" sz="4600" b="1" i="0" u="none" strike="noStrike" kern="1200" cap="none" spc="0" normalizeH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del Lavoro, 22 - 24050 Spirano - BG - Italy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6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www.en795lab.it</a:t>
            </a:r>
            <a:r>
              <a:rPr lang="it-IT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it-IT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hlinkClick r:id="rId4"/>
              </a:rPr>
              <a:t>info@en795lab.it</a:t>
            </a:r>
            <a:endParaRPr lang="it-IT" sz="4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Tel +39 035 0778678 Fax +39 035 0778679 </a:t>
            </a:r>
            <a:r>
              <a:rPr kumimoji="0" lang="it-IT" sz="4600" b="1" i="0" u="none" strike="noStrike" kern="1200" cap="none" spc="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Mob</a:t>
            </a:r>
            <a:r>
              <a:rPr kumimoji="0" lang="it-IT" sz="4600" b="1" i="0" u="none" strike="noStrike" kern="1200" cap="none" spc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+39 347 5510311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HEAD</a:t>
            </a:r>
            <a:r>
              <a:rPr kumimoji="0" lang="it-IT" sz="4600" b="1" i="0" u="none" strike="noStrike" kern="1200" cap="none" spc="0" normalizeH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OFFICES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Via Puccini, 60 - 20099 Sesto San Giovanni - </a:t>
            </a:r>
            <a:r>
              <a:rPr kumimoji="0" lang="it-IT" sz="4600" b="1" i="0" u="none" strike="noStrike" kern="1200" cap="none" spc="0" normalizeH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</a:t>
            </a:r>
            <a:r>
              <a:rPr kumimoji="0" lang="it-IT" sz="4600" b="1" i="0" u="none" strike="noStrike" kern="1200" cap="none" spc="0" normalizeH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Italy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acciata-sito.jpg"/>
          <p:cNvPicPr>
            <a:picLocks noChangeAspect="1"/>
          </p:cNvPicPr>
          <p:nvPr/>
        </p:nvPicPr>
        <p:blipFill>
          <a:blip r:embed="rId2">
            <a:lum bright="-50000" contrast="-80000"/>
          </a:blip>
          <a:stretch>
            <a:fillRect/>
          </a:stretch>
        </p:blipFill>
        <p:spPr>
          <a:xfrm>
            <a:off x="791999" y="1357200"/>
            <a:ext cx="7560002" cy="504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Who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we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 are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600200"/>
            <a:ext cx="8286808" cy="4757758"/>
          </a:xfrm>
        </p:spPr>
        <p:txBody>
          <a:bodyPr>
            <a:noAutofit/>
          </a:bodyPr>
          <a:lstStyle/>
          <a:p>
            <a:pPr algn="just"/>
            <a:r>
              <a:rPr lang="it-IT" sz="1800" dirty="0" err="1" smtClean="0"/>
              <a:t>Cer.Co.Sas</a:t>
            </a:r>
            <a:r>
              <a:rPr lang="it-IT" sz="1800" dirty="0" smtClean="0"/>
              <a:t> di Fabio </a:t>
            </a:r>
            <a:r>
              <a:rPr lang="it-IT" sz="1800" dirty="0" err="1" smtClean="0"/>
              <a:t>Galimberti</a:t>
            </a:r>
            <a:r>
              <a:rPr lang="it-IT" sz="1800" dirty="0" smtClean="0"/>
              <a:t> </a:t>
            </a:r>
            <a:r>
              <a:rPr lang="it-IT" sz="1800" dirty="0" err="1" smtClean="0"/>
              <a:t>begins</a:t>
            </a:r>
            <a:r>
              <a:rPr lang="it-IT" sz="1800" dirty="0" smtClean="0"/>
              <a:t> </a:t>
            </a:r>
            <a:r>
              <a:rPr lang="it-IT" sz="1800" dirty="0" err="1" smtClean="0"/>
              <a:t>its</a:t>
            </a:r>
            <a:r>
              <a:rPr lang="it-IT" sz="1800" dirty="0" smtClean="0"/>
              <a:t> </a:t>
            </a:r>
            <a:r>
              <a:rPr lang="it-IT" sz="1800" dirty="0" err="1" smtClean="0"/>
              <a:t>activity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year</a:t>
            </a:r>
            <a:r>
              <a:rPr lang="it-IT" sz="1800" dirty="0" smtClean="0"/>
              <a:t> 2002, </a:t>
            </a:r>
            <a:r>
              <a:rPr lang="it-IT" sz="1800" dirty="0" err="1" smtClean="0"/>
              <a:t>giving</a:t>
            </a:r>
            <a:r>
              <a:rPr lang="it-IT" sz="1800" dirty="0" smtClean="0"/>
              <a:t> </a:t>
            </a:r>
            <a:r>
              <a:rPr lang="it-IT" sz="1800" dirty="0" err="1" smtClean="0"/>
              <a:t>assistance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manufacturers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PPE in </a:t>
            </a:r>
            <a:r>
              <a:rPr lang="it-IT" sz="1800" dirty="0" err="1" smtClean="0"/>
              <a:t>order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achieve</a:t>
            </a:r>
            <a:r>
              <a:rPr lang="it-IT" sz="1800" dirty="0" smtClean="0"/>
              <a:t> the </a:t>
            </a:r>
            <a:r>
              <a:rPr lang="it-IT" sz="1800" dirty="0" err="1" smtClean="0"/>
              <a:t>mandatory</a:t>
            </a:r>
            <a:r>
              <a:rPr lang="it-IT" sz="1800" dirty="0" smtClean="0"/>
              <a:t> CE </a:t>
            </a:r>
            <a:r>
              <a:rPr lang="it-IT" sz="1800" dirty="0" err="1" smtClean="0"/>
              <a:t>Certification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their</a:t>
            </a:r>
            <a:r>
              <a:rPr lang="it-IT" sz="1800" dirty="0" smtClean="0"/>
              <a:t> </a:t>
            </a:r>
            <a:r>
              <a:rPr lang="it-IT" sz="1800" dirty="0" err="1" smtClean="0"/>
              <a:t>products</a:t>
            </a:r>
            <a:endParaRPr lang="it-IT" sz="1800" dirty="0" smtClean="0"/>
          </a:p>
          <a:p>
            <a:pPr algn="just">
              <a:spcBef>
                <a:spcPts val="600"/>
              </a:spcBef>
            </a:pPr>
            <a:r>
              <a:rPr lang="it-IT" sz="1800" dirty="0" err="1" smtClean="0"/>
              <a:t>Furthermore</a:t>
            </a:r>
            <a:r>
              <a:rPr lang="it-IT" sz="1800" dirty="0" smtClean="0"/>
              <a:t>, </a:t>
            </a:r>
            <a:r>
              <a:rPr lang="it-IT" sz="1800" dirty="0" err="1" smtClean="0"/>
              <a:t>thanks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the </a:t>
            </a:r>
            <a:r>
              <a:rPr lang="it-IT" sz="1800" dirty="0" err="1" smtClean="0"/>
              <a:t>skills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its</a:t>
            </a:r>
            <a:r>
              <a:rPr lang="it-IT" sz="1800" dirty="0" smtClean="0"/>
              <a:t> </a:t>
            </a:r>
            <a:r>
              <a:rPr lang="it-IT" sz="1800" dirty="0" err="1" smtClean="0"/>
              <a:t>owner</a:t>
            </a:r>
            <a:r>
              <a:rPr lang="it-IT" sz="1800" dirty="0" smtClean="0"/>
              <a:t>, </a:t>
            </a:r>
            <a:r>
              <a:rPr lang="it-IT" sz="1800" dirty="0" err="1" smtClean="0"/>
              <a:t>Cer.Co</a:t>
            </a:r>
            <a:r>
              <a:rPr lang="it-IT" sz="1800" dirty="0" smtClean="0"/>
              <a:t> </a:t>
            </a:r>
            <a:r>
              <a:rPr lang="it-IT" sz="1800" dirty="0" err="1" smtClean="0"/>
              <a:t>begins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look at </a:t>
            </a:r>
            <a:r>
              <a:rPr lang="it-IT" sz="1800" dirty="0" err="1" smtClean="0"/>
              <a:t>environmental</a:t>
            </a:r>
            <a:r>
              <a:rPr lang="it-IT" sz="1800" dirty="0" smtClean="0"/>
              <a:t> </a:t>
            </a:r>
            <a:r>
              <a:rPr lang="it-IT" sz="1800" dirty="0" err="1" smtClean="0"/>
              <a:t>issues</a:t>
            </a:r>
            <a:r>
              <a:rPr lang="it-IT" sz="1800" dirty="0" smtClean="0"/>
              <a:t> and, in </a:t>
            </a:r>
            <a:r>
              <a:rPr lang="it-IT" sz="1800" dirty="0" err="1" smtClean="0"/>
              <a:t>particular</a:t>
            </a:r>
            <a:r>
              <a:rPr lang="it-IT" sz="1800" dirty="0" smtClean="0"/>
              <a:t>,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issues</a:t>
            </a:r>
            <a:r>
              <a:rPr lang="it-IT" sz="1800" dirty="0" smtClean="0"/>
              <a:t> </a:t>
            </a:r>
            <a:r>
              <a:rPr lang="it-IT" sz="1800" dirty="0" err="1" smtClean="0"/>
              <a:t>related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information and </a:t>
            </a:r>
            <a:r>
              <a:rPr lang="it-IT" sz="1800" dirty="0" smtClean="0"/>
              <a:t>training </a:t>
            </a:r>
            <a:r>
              <a:rPr lang="it-IT" sz="1800" dirty="0" err="1" smtClean="0"/>
              <a:t>issues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requested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the </a:t>
            </a:r>
            <a:r>
              <a:rPr lang="it-IT" sz="1800" dirty="0" err="1" smtClean="0"/>
              <a:t>legislation</a:t>
            </a:r>
            <a:r>
              <a:rPr lang="it-IT" sz="1800" dirty="0" smtClean="0"/>
              <a:t> in </a:t>
            </a:r>
            <a:r>
              <a:rPr lang="it-IT" sz="1800" dirty="0" err="1" smtClean="0"/>
              <a:t>force</a:t>
            </a:r>
            <a:endParaRPr lang="it-IT" sz="1800" dirty="0" smtClean="0"/>
          </a:p>
          <a:p>
            <a:pPr algn="just">
              <a:spcBef>
                <a:spcPts val="600"/>
              </a:spcBef>
            </a:pPr>
            <a:r>
              <a:rPr lang="it-IT" sz="1800" dirty="0" smtClean="0"/>
              <a:t>In </a:t>
            </a:r>
            <a:r>
              <a:rPr lang="it-IT" sz="1800" dirty="0" err="1" smtClean="0"/>
              <a:t>February</a:t>
            </a:r>
            <a:r>
              <a:rPr lang="it-IT" sz="1800" dirty="0" smtClean="0"/>
              <a:t> 2013 </a:t>
            </a:r>
            <a:r>
              <a:rPr lang="it-IT" sz="1800" dirty="0" err="1" smtClean="0"/>
              <a:t>Cer.Co</a:t>
            </a:r>
            <a:r>
              <a:rPr lang="it-IT" sz="1800" dirty="0" smtClean="0"/>
              <a:t> </a:t>
            </a:r>
            <a:r>
              <a:rPr lang="it-IT" sz="1800" dirty="0" err="1" smtClean="0"/>
              <a:t>begins</a:t>
            </a:r>
            <a:r>
              <a:rPr lang="it-IT" sz="1800" dirty="0" smtClean="0"/>
              <a:t> the </a:t>
            </a:r>
            <a:r>
              <a:rPr lang="it-IT" sz="1800" dirty="0" err="1" smtClean="0"/>
              <a:t>testing</a:t>
            </a:r>
            <a:r>
              <a:rPr lang="it-IT" sz="1800" dirty="0" smtClean="0"/>
              <a:t> </a:t>
            </a:r>
            <a:r>
              <a:rPr lang="it-IT" sz="1800" dirty="0" err="1" smtClean="0"/>
              <a:t>activities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its</a:t>
            </a:r>
            <a:r>
              <a:rPr lang="it-IT" sz="1800" dirty="0" smtClean="0"/>
              <a:t> </a:t>
            </a:r>
            <a:r>
              <a:rPr lang="it-IT" sz="1800" dirty="0" err="1" smtClean="0"/>
              <a:t>Testing</a:t>
            </a:r>
            <a:r>
              <a:rPr lang="it-IT" sz="1800" dirty="0" smtClean="0"/>
              <a:t> </a:t>
            </a:r>
            <a:r>
              <a:rPr lang="it-IT" sz="1800" dirty="0" err="1" smtClean="0"/>
              <a:t>Department</a:t>
            </a:r>
            <a:r>
              <a:rPr lang="it-IT" sz="1800" dirty="0" smtClean="0"/>
              <a:t>, </a:t>
            </a:r>
            <a:r>
              <a:rPr lang="it-IT" sz="1800" dirty="0" err="1" smtClean="0"/>
              <a:t>independent</a:t>
            </a:r>
            <a:r>
              <a:rPr lang="it-IT" sz="1800" dirty="0" smtClean="0"/>
              <a:t> test house in Viale del Lavoro 22 in Spirano (BG). The </a:t>
            </a:r>
            <a:r>
              <a:rPr lang="it-IT" sz="1800" dirty="0" err="1" smtClean="0"/>
              <a:t>Testing</a:t>
            </a:r>
            <a:r>
              <a:rPr lang="it-IT" sz="1800" dirty="0" smtClean="0"/>
              <a:t> </a:t>
            </a:r>
            <a:r>
              <a:rPr lang="it-IT" sz="1800" dirty="0" err="1" smtClean="0"/>
              <a:t>Department</a:t>
            </a:r>
            <a:r>
              <a:rPr lang="it-IT" sz="1800" dirty="0" smtClean="0"/>
              <a:t> </a:t>
            </a:r>
            <a:r>
              <a:rPr lang="it-IT" sz="1800" dirty="0" err="1" smtClean="0"/>
              <a:t>starts</a:t>
            </a:r>
            <a:r>
              <a:rPr lang="it-IT" sz="1800" dirty="0" smtClean="0"/>
              <a:t> </a:t>
            </a:r>
            <a:r>
              <a:rPr lang="it-IT" sz="1800" dirty="0" err="1" smtClean="0"/>
              <a:t>its</a:t>
            </a:r>
            <a:r>
              <a:rPr lang="it-IT" sz="1800" dirty="0" smtClean="0"/>
              <a:t> </a:t>
            </a:r>
            <a:r>
              <a:rPr lang="it-IT" sz="1800" dirty="0" err="1" smtClean="0"/>
              <a:t>activities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the </a:t>
            </a:r>
            <a:r>
              <a:rPr lang="it-IT" sz="1800" dirty="0" err="1" smtClean="0"/>
              <a:t>anchor</a:t>
            </a:r>
            <a:r>
              <a:rPr lang="it-IT" sz="1800" dirty="0" smtClean="0"/>
              <a:t> </a:t>
            </a:r>
            <a:r>
              <a:rPr lang="it-IT" sz="1800" dirty="0" err="1" smtClean="0"/>
              <a:t>devices</a:t>
            </a:r>
            <a:r>
              <a:rPr lang="it-IT" sz="1800" dirty="0" smtClean="0"/>
              <a:t> </a:t>
            </a:r>
            <a:r>
              <a:rPr lang="it-IT" sz="1800" dirty="0" err="1" smtClean="0"/>
              <a:t>taking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opportunities</a:t>
            </a:r>
            <a:r>
              <a:rPr lang="it-IT" sz="1800" dirty="0" smtClean="0"/>
              <a:t> </a:t>
            </a:r>
            <a:r>
              <a:rPr lang="it-IT" sz="1800" dirty="0" err="1" smtClean="0"/>
              <a:t>given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the </a:t>
            </a:r>
            <a:r>
              <a:rPr lang="it-IT" sz="1800" dirty="0" err="1" smtClean="0"/>
              <a:t>new</a:t>
            </a:r>
            <a:r>
              <a:rPr lang="it-IT" sz="1800" dirty="0" smtClean="0"/>
              <a:t> EN 795:2012. The </a:t>
            </a:r>
            <a:r>
              <a:rPr lang="it-IT" sz="1800" dirty="0" err="1" smtClean="0"/>
              <a:t>Testing</a:t>
            </a:r>
            <a:r>
              <a:rPr lang="it-IT" sz="1800" dirty="0" smtClean="0"/>
              <a:t> </a:t>
            </a:r>
            <a:r>
              <a:rPr lang="it-IT" sz="1800" dirty="0" err="1" smtClean="0"/>
              <a:t>Department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actually</a:t>
            </a:r>
            <a:r>
              <a:rPr lang="it-IT" sz="1800" dirty="0" smtClean="0"/>
              <a:t> </a:t>
            </a:r>
            <a:r>
              <a:rPr lang="it-IT" sz="1800" dirty="0" err="1" smtClean="0"/>
              <a:t>expanding</a:t>
            </a:r>
            <a:r>
              <a:rPr lang="it-IT" sz="1800" dirty="0" smtClean="0"/>
              <a:t> </a:t>
            </a:r>
            <a:r>
              <a:rPr lang="it-IT" sz="1800" dirty="0" err="1" smtClean="0"/>
              <a:t>into</a:t>
            </a:r>
            <a:r>
              <a:rPr lang="it-IT" sz="1800" dirty="0" smtClean="0"/>
              <a:t> the world </a:t>
            </a:r>
            <a:r>
              <a:rPr lang="it-IT" sz="1800" dirty="0" err="1" smtClean="0"/>
              <a:t>of</a:t>
            </a:r>
            <a:r>
              <a:rPr lang="it-IT" sz="1800" dirty="0" smtClean="0"/>
              <a:t> PPE </a:t>
            </a:r>
            <a:r>
              <a:rPr lang="it-IT" sz="1800" dirty="0" err="1" smtClean="0"/>
              <a:t>against</a:t>
            </a:r>
            <a:r>
              <a:rPr lang="it-IT" sz="1800" dirty="0" smtClean="0"/>
              <a:t> </a:t>
            </a:r>
            <a:r>
              <a:rPr lang="it-IT" sz="1800" dirty="0" err="1" smtClean="0"/>
              <a:t>falls</a:t>
            </a:r>
            <a:r>
              <a:rPr lang="it-IT" sz="1800" dirty="0" smtClean="0"/>
              <a:t> </a:t>
            </a:r>
            <a:r>
              <a:rPr lang="it-IT" sz="1800" dirty="0" err="1" smtClean="0"/>
              <a:t>from</a:t>
            </a:r>
            <a:r>
              <a:rPr lang="it-IT" sz="1800" dirty="0" smtClean="0"/>
              <a:t> a </a:t>
            </a:r>
            <a:r>
              <a:rPr lang="it-IT" sz="1800" dirty="0" err="1" smtClean="0"/>
              <a:t>heigth</a:t>
            </a:r>
            <a:r>
              <a:rPr lang="it-IT" sz="1800" dirty="0" smtClean="0"/>
              <a:t> and </a:t>
            </a:r>
            <a:r>
              <a:rPr lang="it-IT" sz="1800" smtClean="0"/>
              <a:t>others</a:t>
            </a:r>
            <a:endParaRPr lang="it-IT" sz="18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acciata-sito.jpg"/>
          <p:cNvPicPr>
            <a:picLocks noChangeAspect="1"/>
          </p:cNvPicPr>
          <p:nvPr/>
        </p:nvPicPr>
        <p:blipFill>
          <a:blip r:embed="rId2">
            <a:lum bright="-50000" contrast="-80000"/>
          </a:blip>
          <a:stretch>
            <a:fillRect/>
          </a:stretch>
        </p:blipFill>
        <p:spPr>
          <a:xfrm>
            <a:off x="791999" y="1357200"/>
            <a:ext cx="7560002" cy="504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Who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we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 are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600200"/>
            <a:ext cx="8286808" cy="4525963"/>
          </a:xfrm>
        </p:spPr>
        <p:txBody>
          <a:bodyPr>
            <a:normAutofit/>
          </a:bodyPr>
          <a:lstStyle/>
          <a:p>
            <a:pPr algn="just"/>
            <a:r>
              <a:rPr lang="it-IT" sz="1800" dirty="0" err="1" smtClean="0"/>
              <a:t>We</a:t>
            </a:r>
            <a:r>
              <a:rPr lang="it-IT" sz="1800" dirty="0" smtClean="0"/>
              <a:t> are </a:t>
            </a:r>
            <a:r>
              <a:rPr lang="it-IT" sz="1800" dirty="0" err="1" smtClean="0"/>
              <a:t>working</a:t>
            </a:r>
            <a:r>
              <a:rPr lang="it-IT" sz="1800" dirty="0" smtClean="0"/>
              <a:t> hard in </a:t>
            </a:r>
            <a:r>
              <a:rPr lang="it-IT" sz="1800" dirty="0" err="1" smtClean="0"/>
              <a:t>order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implement</a:t>
            </a:r>
            <a:r>
              <a:rPr lang="it-IT" sz="1800" dirty="0" smtClean="0"/>
              <a:t> a </a:t>
            </a:r>
            <a:r>
              <a:rPr lang="it-IT" sz="1800" dirty="0" err="1" smtClean="0"/>
              <a:t>quality</a:t>
            </a:r>
            <a:r>
              <a:rPr lang="it-IT" sz="1800" dirty="0" smtClean="0"/>
              <a:t> system in </a:t>
            </a:r>
            <a:r>
              <a:rPr lang="it-IT" sz="1800" dirty="0" err="1" smtClean="0"/>
              <a:t>compliance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ISO 17025</a:t>
            </a:r>
          </a:p>
          <a:p>
            <a:pPr algn="just">
              <a:spcBef>
                <a:spcPts val="1200"/>
              </a:spcBef>
            </a:pPr>
            <a:r>
              <a:rPr lang="it-IT" sz="1800" dirty="0" err="1" smtClean="0"/>
              <a:t>We</a:t>
            </a:r>
            <a:r>
              <a:rPr lang="it-IT" sz="1800" dirty="0" smtClean="0"/>
              <a:t> are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accredited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ISO 17025</a:t>
            </a:r>
          </a:p>
          <a:p>
            <a:pPr algn="just">
              <a:spcBef>
                <a:spcPts val="1200"/>
              </a:spcBef>
            </a:pP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apply</a:t>
            </a:r>
            <a:r>
              <a:rPr lang="it-IT" sz="1800" dirty="0" smtClean="0"/>
              <a:t>, on a </a:t>
            </a:r>
            <a:r>
              <a:rPr lang="it-IT" sz="1800" dirty="0" err="1" smtClean="0"/>
              <a:t>voluntary</a:t>
            </a:r>
            <a:r>
              <a:rPr lang="it-IT" sz="1800" dirty="0" smtClean="0"/>
              <a:t> </a:t>
            </a:r>
            <a:r>
              <a:rPr lang="it-IT" sz="1800" dirty="0" err="1" smtClean="0"/>
              <a:t>basis</a:t>
            </a:r>
            <a:r>
              <a:rPr lang="it-IT" sz="1800" dirty="0" smtClean="0"/>
              <a:t>, the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ISO 17025 </a:t>
            </a:r>
            <a:r>
              <a:rPr lang="it-IT" sz="1800" dirty="0" err="1" smtClean="0"/>
              <a:t>related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the </a:t>
            </a:r>
            <a:r>
              <a:rPr lang="it-IT" sz="1800" dirty="0" err="1" smtClean="0"/>
              <a:t>traceability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measurements</a:t>
            </a:r>
            <a:r>
              <a:rPr lang="it-IT" sz="1800" dirty="0" smtClean="0"/>
              <a:t>, the </a:t>
            </a:r>
            <a:r>
              <a:rPr lang="it-IT" sz="1800" dirty="0" err="1" smtClean="0"/>
              <a:t>calibration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apparatus</a:t>
            </a:r>
            <a:r>
              <a:rPr lang="it-IT" sz="1800" dirty="0" smtClean="0"/>
              <a:t>, the management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samples</a:t>
            </a:r>
            <a:r>
              <a:rPr lang="it-IT" sz="1800" dirty="0" smtClean="0"/>
              <a:t>, the </a:t>
            </a:r>
            <a:r>
              <a:rPr lang="it-IT" sz="1800" dirty="0" err="1" smtClean="0"/>
              <a:t>confidentiality</a:t>
            </a:r>
            <a:r>
              <a:rPr lang="it-IT" sz="1800" dirty="0" smtClean="0"/>
              <a:t> and the test report</a:t>
            </a:r>
          </a:p>
          <a:p>
            <a:pPr algn="just">
              <a:spcBef>
                <a:spcPts val="1200"/>
              </a:spcBef>
            </a:pPr>
            <a:r>
              <a:rPr lang="it-IT" sz="1800" dirty="0" err="1" smtClean="0"/>
              <a:t>Cer.Co.</a:t>
            </a:r>
            <a:r>
              <a:rPr lang="it-IT" sz="1800" dirty="0" smtClean="0"/>
              <a:t> </a:t>
            </a:r>
            <a:r>
              <a:rPr lang="it-IT" sz="1800" dirty="0" err="1" smtClean="0"/>
              <a:t>Sas</a:t>
            </a:r>
            <a:r>
              <a:rPr lang="it-IT" sz="1800" dirty="0" smtClean="0"/>
              <a:t> </a:t>
            </a:r>
            <a:r>
              <a:rPr lang="it-IT" sz="1800" dirty="0" err="1" smtClean="0"/>
              <a:t>Testing</a:t>
            </a:r>
            <a:r>
              <a:rPr lang="it-IT" sz="1800" dirty="0" smtClean="0"/>
              <a:t> </a:t>
            </a:r>
            <a:r>
              <a:rPr lang="it-IT" sz="1800" dirty="0" err="1" smtClean="0"/>
              <a:t>Department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qualified</a:t>
            </a:r>
            <a:r>
              <a:rPr lang="it-IT" sz="1800" dirty="0" smtClean="0"/>
              <a:t> </a:t>
            </a:r>
            <a:r>
              <a:rPr lang="it-IT" sz="1800" dirty="0" err="1" smtClean="0"/>
              <a:t>internally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providing</a:t>
            </a:r>
            <a:r>
              <a:rPr lang="it-IT" sz="1800" dirty="0" smtClean="0"/>
              <a:t> </a:t>
            </a:r>
            <a:r>
              <a:rPr lang="it-IT" sz="1800" dirty="0" err="1" smtClean="0"/>
              <a:t>its</a:t>
            </a:r>
            <a:r>
              <a:rPr lang="it-IT" sz="1800" dirty="0" smtClean="0"/>
              <a:t> </a:t>
            </a:r>
            <a:r>
              <a:rPr lang="it-IT" sz="1800" dirty="0" err="1" smtClean="0"/>
              <a:t>services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several</a:t>
            </a:r>
            <a:r>
              <a:rPr lang="it-IT" sz="1800" dirty="0" smtClean="0"/>
              <a:t> </a:t>
            </a:r>
            <a:r>
              <a:rPr lang="it-IT" sz="1800" dirty="0" err="1" smtClean="0"/>
              <a:t>notified</a:t>
            </a:r>
            <a:r>
              <a:rPr lang="it-IT" sz="1800" dirty="0" smtClean="0"/>
              <a:t> </a:t>
            </a:r>
            <a:r>
              <a:rPr lang="it-IT" sz="1800" dirty="0" err="1" smtClean="0"/>
              <a:t>Bodies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field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PPE (</a:t>
            </a:r>
            <a:r>
              <a:rPr lang="it-IT" sz="1800" dirty="0" err="1" smtClean="0"/>
              <a:t>Italcert</a:t>
            </a:r>
            <a:r>
              <a:rPr lang="it-IT" sz="1800" dirty="0" smtClean="0"/>
              <a:t>, </a:t>
            </a:r>
            <a:r>
              <a:rPr lang="it-IT" sz="1800" dirty="0" err="1" smtClean="0"/>
              <a:t>Anccp</a:t>
            </a:r>
            <a:r>
              <a:rPr lang="it-IT" sz="1800" dirty="0" smtClean="0"/>
              <a:t>, </a:t>
            </a:r>
            <a:r>
              <a:rPr lang="it-IT" sz="1800" dirty="0" err="1" smtClean="0"/>
              <a:t>Eurofins</a:t>
            </a:r>
            <a:r>
              <a:rPr lang="it-IT" sz="1800" dirty="0" smtClean="0"/>
              <a:t> </a:t>
            </a:r>
            <a:r>
              <a:rPr lang="it-IT" sz="1800" dirty="0" err="1" smtClean="0"/>
              <a:t>Tech</a:t>
            </a:r>
            <a:r>
              <a:rPr lang="it-IT" sz="1800" dirty="0" smtClean="0"/>
              <a:t>)</a:t>
            </a:r>
          </a:p>
          <a:p>
            <a:pPr algn="just">
              <a:spcBef>
                <a:spcPts val="1200"/>
              </a:spcBef>
            </a:pPr>
            <a:r>
              <a:rPr lang="it-IT" sz="1800" dirty="0" err="1" smtClean="0"/>
              <a:t>We</a:t>
            </a:r>
            <a:r>
              <a:rPr lang="it-IT" sz="1800" dirty="0" smtClean="0"/>
              <a:t> base </a:t>
            </a:r>
            <a:r>
              <a:rPr lang="it-IT" sz="1800" dirty="0" err="1" smtClean="0"/>
              <a:t>our</a:t>
            </a:r>
            <a:r>
              <a:rPr lang="it-IT" sz="1800" dirty="0" smtClean="0"/>
              <a:t> policy on </a:t>
            </a:r>
            <a:r>
              <a:rPr lang="it-IT" sz="1800" dirty="0" err="1" smtClean="0"/>
              <a:t>customer</a:t>
            </a:r>
            <a:r>
              <a:rPr lang="it-IT" sz="1800" dirty="0" smtClean="0"/>
              <a:t> </a:t>
            </a:r>
            <a:r>
              <a:rPr lang="it-IT" sz="1800" dirty="0" err="1" smtClean="0"/>
              <a:t>oriented</a:t>
            </a:r>
            <a:r>
              <a:rPr lang="it-IT" sz="1800" dirty="0" smtClean="0"/>
              <a:t> </a:t>
            </a:r>
            <a:r>
              <a:rPr lang="it-IT" sz="1800" dirty="0" err="1" smtClean="0"/>
              <a:t>principles</a:t>
            </a:r>
            <a:r>
              <a:rPr lang="it-IT" sz="1800" dirty="0" smtClean="0"/>
              <a:t>, </a:t>
            </a:r>
            <a:r>
              <a:rPr lang="it-IT" sz="1800" dirty="0" err="1" smtClean="0"/>
              <a:t>among</a:t>
            </a:r>
            <a:r>
              <a:rPr lang="it-IT" sz="1800" dirty="0" smtClean="0"/>
              <a:t> </a:t>
            </a:r>
            <a:r>
              <a:rPr lang="it-IT" sz="1800" dirty="0" err="1" smtClean="0"/>
              <a:t>which</a:t>
            </a:r>
            <a:r>
              <a:rPr lang="it-IT" sz="1800" dirty="0" smtClean="0"/>
              <a:t> the </a:t>
            </a:r>
            <a:r>
              <a:rPr lang="it-IT" sz="1800" dirty="0" err="1" smtClean="0"/>
              <a:t>continuous</a:t>
            </a:r>
            <a:r>
              <a:rPr lang="it-IT" sz="1800" dirty="0" smtClean="0"/>
              <a:t> </a:t>
            </a:r>
            <a:r>
              <a:rPr lang="it-IT" sz="1800" dirty="0" err="1" smtClean="0"/>
              <a:t>research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a high </a:t>
            </a:r>
            <a:r>
              <a:rPr lang="it-IT" sz="1800" dirty="0" err="1" smtClean="0"/>
              <a:t>competence</a:t>
            </a:r>
            <a:r>
              <a:rPr lang="it-IT" sz="1800" dirty="0" smtClean="0"/>
              <a:t> and the </a:t>
            </a:r>
            <a:r>
              <a:rPr lang="it-IT" sz="1800" dirty="0" err="1" smtClean="0"/>
              <a:t>continuous</a:t>
            </a:r>
            <a:r>
              <a:rPr lang="it-IT" sz="1800" dirty="0" smtClean="0"/>
              <a:t> </a:t>
            </a:r>
            <a:r>
              <a:rPr lang="it-IT" sz="1800" dirty="0" err="1" smtClean="0"/>
              <a:t>research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consistent</a:t>
            </a:r>
            <a:r>
              <a:rPr lang="it-IT" sz="1800" dirty="0" smtClean="0"/>
              <a:t> and accurate test </a:t>
            </a:r>
            <a:r>
              <a:rPr lang="it-IT" sz="1800" dirty="0" err="1" smtClean="0"/>
              <a:t>results</a:t>
            </a:r>
            <a:endParaRPr lang="it-IT" sz="18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test area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3" name="Immagine 2" descr="DSC00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108" y="1357298"/>
            <a:ext cx="6771785" cy="5078839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72.JPG"/>
          <p:cNvPicPr>
            <a:picLocks noChangeAspect="1"/>
          </p:cNvPicPr>
          <p:nvPr/>
        </p:nvPicPr>
        <p:blipFill>
          <a:blip r:embed="rId2" cstate="print">
            <a:lum bright="-50000" contrast="-80000"/>
          </a:blip>
          <a:stretch>
            <a:fillRect/>
          </a:stretch>
        </p:blipFill>
        <p:spPr>
          <a:xfrm>
            <a:off x="1186108" y="1357298"/>
            <a:ext cx="6771785" cy="50788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test area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1600201"/>
            <a:ext cx="8186766" cy="29003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34.5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meters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long test area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chassis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rails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order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installations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EN 795:2012 and CEN/TS 16415:2013</a:t>
            </a:r>
          </a:p>
          <a:p>
            <a:pPr marL="420624" lvl="0" indent="-384048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3.5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meters</a:t>
            </a:r>
            <a:r>
              <a:rPr lang="it-IT" dirty="0" smtClean="0"/>
              <a:t> </a:t>
            </a:r>
            <a:r>
              <a:rPr lang="it-IT" dirty="0" err="1" smtClean="0"/>
              <a:t>deep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feet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together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chassis,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5.2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meters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clearance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(no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pulleys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Possibility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A, B, C, D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devices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actually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5" name="Immagine 4" descr="Campo prove Tiff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</a:blip>
          <a:stretch>
            <a:fillRect/>
          </a:stretch>
        </p:blipFill>
        <p:spPr>
          <a:xfrm>
            <a:off x="335982" y="4572009"/>
            <a:ext cx="8472036" cy="1801362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72.JPG"/>
          <p:cNvPicPr>
            <a:picLocks noChangeAspect="1"/>
          </p:cNvPicPr>
          <p:nvPr/>
        </p:nvPicPr>
        <p:blipFill>
          <a:blip r:embed="rId2" cstate="print">
            <a:lum bright="-50000" contrast="-80000"/>
          </a:blip>
          <a:stretch>
            <a:fillRect/>
          </a:stretch>
        </p:blipFill>
        <p:spPr>
          <a:xfrm>
            <a:off x="1186108" y="1357298"/>
            <a:ext cx="6771785" cy="50788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test area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single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span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~ 20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meters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permitted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deflection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C): ~ 240 mm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permitted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heigth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devices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distance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chassis,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fixtur</a:t>
            </a:r>
            <a:r>
              <a:rPr lang="it-IT" dirty="0" smtClean="0"/>
              <a:t>e or base material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): ~ 700 mm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Possibility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corners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C)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pulleys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evaluated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Chassis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pic>
        <p:nvPicPr>
          <p:cNvPr id="6" name="Immagine 5" descr="DSC00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108" y="1357200"/>
            <a:ext cx="6771785" cy="5078839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00464.JPG"/>
          <p:cNvPicPr>
            <a:picLocks noChangeAspect="1"/>
          </p:cNvPicPr>
          <p:nvPr/>
        </p:nvPicPr>
        <p:blipFill>
          <a:blip r:embed="rId2" cstate="print">
            <a:lum bright="-50000" contrast="-80000"/>
          </a:blip>
          <a:stretch>
            <a:fillRect/>
          </a:stretch>
        </p:blipFill>
        <p:spPr>
          <a:xfrm>
            <a:off x="1186108" y="1357200"/>
            <a:ext cx="6771785" cy="50788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Chassis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800" dirty="0" err="1" smtClean="0"/>
              <a:t>natural</a:t>
            </a:r>
            <a:r>
              <a:rPr lang="it-IT" sz="1800" dirty="0" smtClean="0"/>
              <a:t> </a:t>
            </a:r>
            <a:r>
              <a:rPr lang="it-IT" sz="1800" dirty="0" err="1" smtClean="0"/>
              <a:t>frequency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vibration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vertical</a:t>
            </a:r>
            <a:r>
              <a:rPr lang="it-IT" sz="1800" dirty="0" smtClean="0"/>
              <a:t> </a:t>
            </a:r>
            <a:r>
              <a:rPr lang="it-IT" sz="1800" dirty="0" err="1" smtClean="0"/>
              <a:t>axis</a:t>
            </a:r>
            <a:r>
              <a:rPr lang="it-IT" sz="1800" dirty="0" smtClean="0"/>
              <a:t> at the </a:t>
            </a:r>
            <a:r>
              <a:rPr lang="it-IT" sz="1800" dirty="0" err="1" smtClean="0"/>
              <a:t>anchorage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&gt; 100 Hz in the </a:t>
            </a:r>
            <a:r>
              <a:rPr lang="it-IT" sz="1800" dirty="0" err="1" smtClean="0"/>
              <a:t>worst</a:t>
            </a:r>
            <a:r>
              <a:rPr lang="it-IT" sz="1800" dirty="0" smtClean="0"/>
              <a:t> </a:t>
            </a:r>
            <a:r>
              <a:rPr lang="it-IT" sz="1800" dirty="0" err="1" smtClean="0"/>
              <a:t>point</a:t>
            </a:r>
            <a:endParaRPr lang="it-IT" sz="1800" dirty="0" smtClean="0"/>
          </a:p>
          <a:p>
            <a:pPr algn="just">
              <a:spcBef>
                <a:spcPts val="3000"/>
              </a:spcBef>
            </a:pP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provides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a </a:t>
            </a:r>
            <a:r>
              <a:rPr lang="it-IT" sz="1800" dirty="0" err="1" smtClean="0"/>
              <a:t>virtual</a:t>
            </a:r>
            <a:r>
              <a:rPr lang="it-IT" sz="1800" dirty="0" smtClean="0"/>
              <a:t> </a:t>
            </a:r>
            <a:r>
              <a:rPr lang="it-IT" sz="1800" dirty="0" err="1" smtClean="0"/>
              <a:t>plane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inclination</a:t>
            </a:r>
            <a:r>
              <a:rPr lang="it-IT" sz="1800" dirty="0" smtClean="0"/>
              <a:t> 100° </a:t>
            </a:r>
            <a:r>
              <a:rPr lang="it-IT" sz="1800" dirty="0" err="1" smtClean="0"/>
              <a:t>from</a:t>
            </a:r>
            <a:r>
              <a:rPr lang="it-IT" sz="1800" dirty="0" smtClean="0"/>
              <a:t> the </a:t>
            </a:r>
            <a:r>
              <a:rPr lang="it-IT" sz="1800" dirty="0" err="1" smtClean="0"/>
              <a:t>horizontal</a:t>
            </a:r>
            <a:endParaRPr lang="it-IT" sz="1800" dirty="0" smtClean="0"/>
          </a:p>
          <a:p>
            <a:pPr algn="just">
              <a:spcBef>
                <a:spcPts val="3000"/>
              </a:spcBef>
            </a:pPr>
            <a:r>
              <a:rPr lang="it-IT" sz="1800" dirty="0" err="1" smtClean="0"/>
              <a:t>It</a:t>
            </a:r>
            <a:r>
              <a:rPr lang="it-IT" sz="1800" dirty="0" smtClean="0"/>
              <a:t> can </a:t>
            </a:r>
            <a:r>
              <a:rPr lang="it-IT" sz="1800" dirty="0" err="1" smtClean="0"/>
              <a:t>accept</a:t>
            </a:r>
            <a:r>
              <a:rPr lang="it-IT" sz="1800" dirty="0" smtClean="0"/>
              <a:t> </a:t>
            </a:r>
            <a:r>
              <a:rPr lang="it-IT" sz="1800" dirty="0" err="1" smtClean="0"/>
              <a:t>anchor</a:t>
            </a:r>
            <a:r>
              <a:rPr lang="it-IT" sz="1800" dirty="0" smtClean="0"/>
              <a:t> </a:t>
            </a:r>
            <a:r>
              <a:rPr lang="it-IT" sz="1800" dirty="0" err="1" smtClean="0"/>
              <a:t>devices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direct</a:t>
            </a:r>
            <a:r>
              <a:rPr lang="it-IT" sz="1800" dirty="0" smtClean="0"/>
              <a:t> </a:t>
            </a:r>
            <a:r>
              <a:rPr lang="it-IT" sz="1800" dirty="0" err="1" smtClean="0"/>
              <a:t>installation</a:t>
            </a:r>
            <a:r>
              <a:rPr lang="it-IT" sz="1800" dirty="0" smtClean="0"/>
              <a:t> (</a:t>
            </a:r>
            <a:r>
              <a:rPr lang="it-IT" sz="1800" dirty="0" err="1" smtClean="0"/>
              <a:t>through</a:t>
            </a:r>
            <a:r>
              <a:rPr lang="it-IT" sz="1800" dirty="0" smtClean="0"/>
              <a:t> </a:t>
            </a:r>
            <a:r>
              <a:rPr lang="it-IT" sz="1800" dirty="0" err="1" smtClean="0"/>
              <a:t>fixtures</a:t>
            </a:r>
            <a:r>
              <a:rPr lang="it-IT" sz="1800" dirty="0" smtClean="0"/>
              <a:t>)</a:t>
            </a:r>
          </a:p>
          <a:p>
            <a:pPr algn="just">
              <a:spcBef>
                <a:spcPts val="3000"/>
              </a:spcBef>
            </a:pPr>
            <a:r>
              <a:rPr lang="it-IT" sz="1800" dirty="0" err="1" smtClean="0"/>
              <a:t>It</a:t>
            </a:r>
            <a:r>
              <a:rPr lang="it-IT" sz="1800" dirty="0" smtClean="0"/>
              <a:t> can </a:t>
            </a:r>
            <a:r>
              <a:rPr lang="it-IT" sz="1800" dirty="0" err="1" smtClean="0"/>
              <a:t>accept</a:t>
            </a:r>
            <a:r>
              <a:rPr lang="it-IT" sz="1800" dirty="0" smtClean="0"/>
              <a:t> </a:t>
            </a:r>
            <a:r>
              <a:rPr lang="it-IT" sz="1800" dirty="0" err="1" smtClean="0"/>
              <a:t>anchor</a:t>
            </a:r>
            <a:r>
              <a:rPr lang="it-IT" sz="1800" dirty="0" smtClean="0"/>
              <a:t> </a:t>
            </a:r>
            <a:r>
              <a:rPr lang="it-IT" sz="1800" dirty="0" err="1" smtClean="0"/>
              <a:t>devices</a:t>
            </a:r>
            <a:r>
              <a:rPr lang="it-IT" sz="1800" dirty="0" smtClean="0"/>
              <a:t> </a:t>
            </a:r>
            <a:r>
              <a:rPr lang="it-IT" sz="1800" dirty="0" err="1" smtClean="0"/>
              <a:t>installed</a:t>
            </a:r>
            <a:r>
              <a:rPr lang="it-IT" sz="1800" dirty="0" smtClean="0"/>
              <a:t> on </a:t>
            </a:r>
            <a:r>
              <a:rPr lang="it-IT" sz="1800" dirty="0" err="1" smtClean="0"/>
              <a:t>panels</a:t>
            </a:r>
            <a:r>
              <a:rPr lang="it-IT" sz="1800" dirty="0"/>
              <a:t> </a:t>
            </a:r>
            <a:r>
              <a:rPr lang="it-IT" sz="1800" dirty="0" smtClean="0"/>
              <a:t>up </a:t>
            </a:r>
            <a:r>
              <a:rPr lang="it-IT" sz="1800" dirty="0" err="1" smtClean="0"/>
              <a:t>to</a:t>
            </a:r>
            <a:r>
              <a:rPr lang="it-IT" sz="1800" dirty="0" smtClean="0"/>
              <a:t> 1440x2500 mm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SC_1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00" y="1357200"/>
            <a:ext cx="7560000" cy="5040000"/>
          </a:xfrm>
          <a:prstGeom prst="rect">
            <a:avLst/>
          </a:prstGeom>
        </p:spPr>
      </p:pic>
      <p:pic>
        <p:nvPicPr>
          <p:cNvPr id="5" name="Immagine 4" descr="Telaio Tiff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786322"/>
            <a:ext cx="2175786" cy="18907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nkGothic Lt BT" pitchFamily="34" charset="0"/>
              </a:rPr>
              <a:t>The Chassis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BankGothic Lt B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143512"/>
            <a:ext cx="6257940" cy="1114420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It</a:t>
            </a:r>
            <a:r>
              <a:rPr lang="it-IT" sz="2800" dirty="0" smtClean="0"/>
              <a:t> can </a:t>
            </a:r>
            <a:r>
              <a:rPr lang="it-IT" sz="2800" dirty="0" err="1" smtClean="0"/>
              <a:t>accept</a:t>
            </a:r>
            <a:r>
              <a:rPr lang="it-IT" sz="2800" dirty="0" smtClean="0"/>
              <a:t> </a:t>
            </a:r>
            <a:r>
              <a:rPr lang="it-IT" sz="2800" dirty="0" err="1" smtClean="0"/>
              <a:t>anchor</a:t>
            </a:r>
            <a:r>
              <a:rPr lang="it-IT" sz="2800" dirty="0" smtClean="0"/>
              <a:t> </a:t>
            </a:r>
            <a:r>
              <a:rPr lang="it-IT" sz="2800" dirty="0" err="1" smtClean="0"/>
              <a:t>devices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</a:t>
            </a:r>
            <a:r>
              <a:rPr lang="it-IT" sz="2800" dirty="0" err="1" smtClean="0"/>
              <a:t>direct</a:t>
            </a:r>
            <a:r>
              <a:rPr lang="it-IT" sz="2800" dirty="0" smtClean="0"/>
              <a:t> </a:t>
            </a:r>
            <a:r>
              <a:rPr lang="it-IT" sz="2800" dirty="0" err="1" smtClean="0"/>
              <a:t>installation</a:t>
            </a:r>
            <a:r>
              <a:rPr lang="it-IT" sz="2800" dirty="0" smtClean="0"/>
              <a:t> (</a:t>
            </a:r>
            <a:r>
              <a:rPr lang="it-IT" sz="2800" dirty="0" err="1" smtClean="0"/>
              <a:t>through</a:t>
            </a:r>
            <a:r>
              <a:rPr lang="it-IT" sz="2800" dirty="0" smtClean="0"/>
              <a:t> </a:t>
            </a:r>
            <a:r>
              <a:rPr lang="it-IT" sz="2800" dirty="0" err="1" smtClean="0"/>
              <a:t>fixtures</a:t>
            </a:r>
            <a:r>
              <a:rPr lang="it-IT" sz="2800" dirty="0" smtClean="0"/>
              <a:t>)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B66D-1B8B-4570-8F85-A196E22A6F35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Cer.Co.Sas Testing Department</a:t>
            </a:r>
            <a:endParaRPr 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2015-03-24</a:t>
            </a:r>
            <a:endParaRPr lang="it-IT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&quot;/&gt;&lt;property id=&quot;20307&quot; value=&quot;256&quot;/&gt;&lt;/object&gt;&lt;object type=&quot;3&quot; unique_id=&quot;10005&quot;&gt;&lt;property id=&quot;20148&quot; value=&quot;5&quot;/&gt;&lt;property id=&quot;20300&quot; value=&quot;Diapositiva 2 - &amp;quot;Who we are&amp;quot;&quot;/&gt;&lt;property id=&quot;20307&quot; value=&quot;257&quot;/&gt;&lt;/object&gt;&lt;object type=&quot;3&quot; unique_id=&quot;10008&quot;&gt;&lt;property id=&quot;20148&quot; value=&quot;5&quot;/&gt;&lt;property id=&quot;20300&quot; value=&quot;Diapositiva 12 - &amp;quot;The test apparatus&amp;quot;&quot;/&gt;&lt;property id=&quot;20307&quot; value=&quot;260&quot;/&gt;&lt;/object&gt;&lt;object type=&quot;3&quot; unique_id=&quot;10044&quot;&gt;&lt;property id=&quot;20148&quot; value=&quot;5&quot;/&gt;&lt;property id=&quot;20300&quot; value=&quot;Diapositiva 7 - &amp;quot;The Chassis&amp;quot;&quot;/&gt;&lt;property id=&quot;20307&quot; value=&quot;261&quot;/&gt;&lt;/object&gt;&lt;object type=&quot;3&quot; unique_id=&quot;10085&quot;&gt;&lt;property id=&quot;20148&quot; value=&quot;5&quot;/&gt;&lt;property id=&quot;20300&quot; value=&quot;Diapositiva 15 - &amp;quot;Other test apparatus&amp;quot;&quot;/&gt;&lt;property id=&quot;20307&quot; value=&quot;262&quot;/&gt;&lt;/object&gt;&lt;object type=&quot;3&quot; unique_id=&quot;10086&quot;&gt;&lt;property id=&quot;20148&quot; value=&quot;5&quot;/&gt;&lt;property id=&quot;20300&quot; value=&quot;Diapositiva 18 - &amp;quot;Tests to come&amp;quot;&quot;/&gt;&lt;property id=&quot;20307&quot; value=&quot;264&quot;/&gt;&lt;/object&gt;&lt;object type=&quot;3&quot; unique_id=&quot;10087&quot;&gt;&lt;property id=&quot;20148&quot; value=&quot;5&quot;/&gt;&lt;property id=&quot;20300&quot; value=&quot;Diapositiva 19 - &amp;quot;CER.CO.SAS&amp;#x0D;&amp;#x0A;TESTING DEPARTMENT&amp;quot;&quot;/&gt;&lt;property id=&quot;20307&quot; value=&quot;263&quot;/&gt;&lt;/object&gt;&lt;object type=&quot;3&quot; unique_id=&quot;10156&quot;&gt;&lt;property id=&quot;20148&quot; value=&quot;5&quot;/&gt;&lt;property id=&quot;20300&quot; value=&quot;Diapositiva 4 - &amp;quot;The test area&amp;quot;&quot;/&gt;&lt;property id=&quot;20307&quot; value=&quot;268&quot;/&gt;&lt;/object&gt;&lt;object type=&quot;3&quot; unique_id=&quot;10157&quot;&gt;&lt;property id=&quot;20148&quot; value=&quot;5&quot;/&gt;&lt;property id=&quot;20300&quot; value=&quot;Diapositiva 17 - &amp;quot;Tests performed&amp;quot;&quot;/&gt;&lt;property id=&quot;20307&quot; value=&quot;266&quot;/&gt;&lt;/object&gt;&lt;object type=&quot;3&quot; unique_id=&quot;10173&quot;&gt;&lt;property id=&quot;20148&quot; value=&quot;5&quot;/&gt;&lt;property id=&quot;20300&quot; value=&quot;Diapositiva 13 - &amp;quot;The DAC board&amp;quot;&quot;/&gt;&lt;property id=&quot;20307&quot; value=&quot;269&quot;/&gt;&lt;/object&gt;&lt;object type=&quot;3&quot; unique_id=&quot;10270&quot;&gt;&lt;property id=&quot;20148&quot; value=&quot;5&quot;/&gt;&lt;property id=&quot;20300&quot; value=&quot;Diapositiva 5 - &amp;quot;The test area&amp;quot;&quot;/&gt;&lt;property id=&quot;20307&quot; value=&quot;271&quot;/&gt;&lt;/object&gt;&lt;object type=&quot;3&quot; unique_id=&quot;10271&quot;&gt;&lt;property id=&quot;20148&quot; value=&quot;5&quot;/&gt;&lt;property id=&quot;20300&quot; value=&quot;Diapositiva 6 - &amp;quot;The test area&amp;quot;&quot;/&gt;&lt;property id=&quot;20307&quot; value=&quot;275&quot;/&gt;&lt;/object&gt;&lt;object type=&quot;3&quot; unique_id=&quot;10272&quot;&gt;&lt;property id=&quot;20148&quot; value=&quot;5&quot;/&gt;&lt;property id=&quot;20300&quot; value=&quot;Diapositiva 8 - &amp;quot;The Chassis&amp;quot;&quot;/&gt;&lt;property id=&quot;20307&quot; value=&quot;272&quot;/&gt;&lt;/object&gt;&lt;object type=&quot;3&quot; unique_id=&quot;10273&quot;&gt;&lt;property id=&quot;20148&quot; value=&quot;5&quot;/&gt;&lt;property id=&quot;20300&quot; value=&quot;Diapositiva 9 - &amp;quot;The Chassis&amp;quot;&quot;/&gt;&lt;property id=&quot;20307&quot; value=&quot;273&quot;/&gt;&lt;/object&gt;&lt;object type=&quot;3&quot; unique_id=&quot;10274&quot;&gt;&lt;property id=&quot;20148&quot; value=&quot;5&quot;/&gt;&lt;property id=&quot;20300&quot; value=&quot;Diapositiva 10 - &amp;quot;The Chassis&amp;quot;&quot;/&gt;&lt;property id=&quot;20307&quot; value=&quot;274&quot;/&gt;&lt;/object&gt;&lt;object type=&quot;3&quot; unique_id=&quot;10353&quot;&gt;&lt;property id=&quot;20148&quot; value=&quot;5&quot;/&gt;&lt;property id=&quot;20300&quot; value=&quot;Diapositiva 11 - &amp;quot;The test apparatus&amp;quot;&quot;/&gt;&lt;property id=&quot;20307&quot; value=&quot;276&quot;/&gt;&lt;/object&gt;&lt;object type=&quot;3&quot; unique_id=&quot;10411&quot;&gt;&lt;property id=&quot;20148&quot; value=&quot;5&quot;/&gt;&lt;property id=&quot;20300&quot; value=&quot;Diapositiva 3 - &amp;quot;Who we are&amp;quot;&quot;/&gt;&lt;property id=&quot;20307&quot; value=&quot;279&quot;/&gt;&lt;/object&gt;&lt;object type=&quot;3&quot; unique_id=&quot;10412&quot;&gt;&lt;property id=&quot;20148&quot; value=&quot;5&quot;/&gt;&lt;property id=&quot;20300&quot; value=&quot;Diapositiva 14 - &amp;quot;The DAC board&amp;quot;&quot;/&gt;&lt;property id=&quot;20307&quot; value=&quot;277&quot;/&gt;&lt;/object&gt;&lt;object type=&quot;3&quot; unique_id=&quot;10413&quot;&gt;&lt;property id=&quot;20148&quot; value=&quot;5&quot;/&gt;&lt;property id=&quot;20300&quot; value=&quot;Diapositiva 16 - &amp;quot;Other test apparatus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641</TotalTime>
  <Words>899</Words>
  <Application>Microsoft Office PowerPoint</Application>
  <PresentationFormat>Presentazione su schermo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Tecnologia</vt:lpstr>
      <vt:lpstr>Diapositiva 1</vt:lpstr>
      <vt:lpstr>Who we are</vt:lpstr>
      <vt:lpstr>Who we are</vt:lpstr>
      <vt:lpstr>The test area</vt:lpstr>
      <vt:lpstr>The test area</vt:lpstr>
      <vt:lpstr>The test area</vt:lpstr>
      <vt:lpstr>The Chassis</vt:lpstr>
      <vt:lpstr>The Chassis</vt:lpstr>
      <vt:lpstr>The Chassis</vt:lpstr>
      <vt:lpstr>The Chassis</vt:lpstr>
      <vt:lpstr>The test apparatus</vt:lpstr>
      <vt:lpstr>The test apparatus</vt:lpstr>
      <vt:lpstr>The DAC board</vt:lpstr>
      <vt:lpstr>The DAC board</vt:lpstr>
      <vt:lpstr>Other test apparatus</vt:lpstr>
      <vt:lpstr>Other test apparatus</vt:lpstr>
      <vt:lpstr>Tests performed</vt:lpstr>
      <vt:lpstr>Tests to come</vt:lpstr>
      <vt:lpstr>CER.CO.SAS TESTING DEPARTMENT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CER.CO.SAS TESTING DEPARTMENT</dc:title>
  <dc:creator> </dc:creator>
  <cp:lastModifiedBy> </cp:lastModifiedBy>
  <cp:revision>60</cp:revision>
  <dcterms:created xsi:type="dcterms:W3CDTF">2015-03-11T22:01:43Z</dcterms:created>
  <dcterms:modified xsi:type="dcterms:W3CDTF">2015-03-26T07:08:50Z</dcterms:modified>
</cp:coreProperties>
</file>